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sldIdLst>
    <p:sldId id="256" r:id="rId5"/>
    <p:sldId id="257" r:id="rId6"/>
    <p:sldId id="258" r:id="rId7"/>
    <p:sldId id="262" r:id="rId8"/>
    <p:sldId id="263" r:id="rId9"/>
    <p:sldId id="266" r:id="rId10"/>
    <p:sldId id="264" r:id="rId11"/>
    <p:sldId id="265" r:id="rId12"/>
    <p:sldId id="259" r:id="rId13"/>
    <p:sldId id="267" r:id="rId14"/>
    <p:sldId id="261"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D979A9-D08E-4E27-8BF9-FD76CC01F381}" type="datetimeFigureOut">
              <a:rPr lang="en-GB" smtClean="0"/>
              <a:t>28/09/2021</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3690908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D979A9-D08E-4E27-8BF9-FD76CC01F381}" type="datetimeFigureOut">
              <a:rPr lang="en-GB" smtClean="0"/>
              <a:t>28/09/2021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2852361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D979A9-D08E-4E27-8BF9-FD76CC01F381}" type="datetimeFigureOut">
              <a:rPr lang="en-GB" smtClean="0"/>
              <a:t>28/09/2021</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7288BD-0509-4CEE-81C1-0EE139EB72B8}"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2263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7D979A9-D08E-4E27-8BF9-FD76CC01F381}" type="datetimeFigureOut">
              <a:rPr lang="en-GB" smtClean="0"/>
              <a:t>28/09/2021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642253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7D979A9-D08E-4E27-8BF9-FD76CC01F381}" type="datetimeFigureOut">
              <a:rPr lang="en-GB" smtClean="0"/>
              <a:t>28/09/2021</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7288BD-0509-4CEE-81C1-0EE139EB72B8}"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66397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7D979A9-D08E-4E27-8BF9-FD76CC01F381}" type="datetimeFigureOut">
              <a:rPr lang="en-GB" smtClean="0"/>
              <a:t>28/09/2021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2283256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D979A9-D08E-4E27-8BF9-FD76CC01F381}" type="datetimeFigureOut">
              <a:rPr lang="en-GB" smtClean="0"/>
              <a:t>28/09/2021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3276759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D979A9-D08E-4E27-8BF9-FD76CC01F381}" type="datetimeFigureOut">
              <a:rPr lang="en-GB" smtClean="0"/>
              <a:t>28/09/2021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3689655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D979A9-D08E-4E27-8BF9-FD76CC01F381}" type="datetimeFigureOut">
              <a:rPr lang="en-GB" smtClean="0"/>
              <a:t>28/09/2021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353499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D979A9-D08E-4E27-8BF9-FD76CC01F381}" type="datetimeFigureOut">
              <a:rPr lang="en-GB" smtClean="0"/>
              <a:t>28/09/2021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97892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D979A9-D08E-4E27-8BF9-FD76CC01F381}" type="datetimeFigureOut">
              <a:rPr lang="en-GB" smtClean="0"/>
              <a:t>28/09/2021</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3324834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D979A9-D08E-4E27-8BF9-FD76CC01F381}" type="datetimeFigureOut">
              <a:rPr lang="en-GB" smtClean="0"/>
              <a:t>28/09/2021</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4253116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D979A9-D08E-4E27-8BF9-FD76CC01F381}" type="datetimeFigureOut">
              <a:rPr lang="en-GB" smtClean="0"/>
              <a:t>28/09/2021</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77388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979A9-D08E-4E27-8BF9-FD76CC01F381}" type="datetimeFigureOut">
              <a:rPr lang="en-GB" smtClean="0"/>
              <a:t>28/09/2021</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2309662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7D979A9-D08E-4E27-8BF9-FD76CC01F381}" type="datetimeFigureOut">
              <a:rPr lang="en-GB" smtClean="0"/>
              <a:t>28/09/2021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3075843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7D979A9-D08E-4E27-8BF9-FD76CC01F381}" type="datetimeFigureOut">
              <a:rPr lang="en-GB" smtClean="0"/>
              <a:t>28/09/2021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7288BD-0509-4CEE-81C1-0EE139EB72B8}" type="slidenum">
              <a:rPr lang="en-GB" smtClean="0"/>
              <a:t>‹#›</a:t>
            </a:fld>
            <a:endParaRPr lang="en-GB"/>
          </a:p>
        </p:txBody>
      </p:sp>
    </p:spTree>
    <p:extLst>
      <p:ext uri="{BB962C8B-B14F-4D97-AF65-F5344CB8AC3E}">
        <p14:creationId xmlns:p14="http://schemas.microsoft.com/office/powerpoint/2010/main" val="99312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D979A9-D08E-4E27-8BF9-FD76CC01F381}" type="datetimeFigureOut">
              <a:rPr lang="en-GB" smtClean="0"/>
              <a:t>28/09/2021</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C7288BD-0509-4CEE-81C1-0EE139EB72B8}" type="slidenum">
              <a:rPr lang="en-GB" smtClean="0"/>
              <a:t>‹#›</a:t>
            </a:fld>
            <a:endParaRPr lang="en-GB"/>
          </a:p>
        </p:txBody>
      </p:sp>
    </p:spTree>
    <p:extLst>
      <p:ext uri="{BB962C8B-B14F-4D97-AF65-F5344CB8AC3E}">
        <p14:creationId xmlns:p14="http://schemas.microsoft.com/office/powerpoint/2010/main" val="9867729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filestore.aqa.org.uk/resources/pe/specifications/AQA-8582-SP-2016.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2052145"/>
            <a:ext cx="8915399" cy="2262781"/>
          </a:xfrm>
        </p:spPr>
        <p:txBody>
          <a:bodyPr>
            <a:normAutofit/>
          </a:bodyPr>
          <a:lstStyle/>
          <a:p>
            <a:r>
              <a:rPr lang="en-GB" sz="4800" dirty="0"/>
              <a:t>Physical Education 2021-22</a:t>
            </a:r>
          </a:p>
        </p:txBody>
      </p:sp>
      <p:sp>
        <p:nvSpPr>
          <p:cNvPr id="3" name="Subtitle 2"/>
          <p:cNvSpPr>
            <a:spLocks noGrp="1"/>
          </p:cNvSpPr>
          <p:nvPr>
            <p:ph type="subTitle" idx="1"/>
          </p:nvPr>
        </p:nvSpPr>
        <p:spPr/>
        <p:txBody>
          <a:bodyPr/>
          <a:lstStyle/>
          <a:p>
            <a:r>
              <a:rPr lang="en-GB" dirty="0"/>
              <a:t>Brownhill Learning Community</a:t>
            </a:r>
          </a:p>
        </p:txBody>
      </p:sp>
    </p:spTree>
    <p:extLst>
      <p:ext uri="{BB962C8B-B14F-4D97-AF65-F5344CB8AC3E}">
        <p14:creationId xmlns:p14="http://schemas.microsoft.com/office/powerpoint/2010/main" val="82678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450669"/>
            <a:ext cx="8915399" cy="2262781"/>
          </a:xfrm>
        </p:spPr>
        <p:txBody>
          <a:bodyPr/>
          <a:lstStyle/>
          <a:p>
            <a:r>
              <a:rPr lang="en-GB" dirty="0"/>
              <a:t>GCSE Programme</a:t>
            </a:r>
          </a:p>
        </p:txBody>
      </p:sp>
      <p:sp>
        <p:nvSpPr>
          <p:cNvPr id="3" name="Subtitle 2"/>
          <p:cNvSpPr>
            <a:spLocks noGrp="1"/>
          </p:cNvSpPr>
          <p:nvPr>
            <p:ph type="subTitle" idx="1"/>
          </p:nvPr>
        </p:nvSpPr>
        <p:spPr>
          <a:xfrm>
            <a:off x="2589213" y="2860767"/>
            <a:ext cx="8915399" cy="3042896"/>
          </a:xfrm>
        </p:spPr>
        <p:txBody>
          <a:bodyPr/>
          <a:lstStyle/>
          <a:p>
            <a:r>
              <a:rPr lang="en-GB" dirty="0"/>
              <a:t>The GCSE programme is run through AQA. The course comprises of both practical, written coursework and theory exams. Students are presented with an option for completing the GCSE programme initially at the beginning of year 10. Should students engage, they will complete the 7 units to make up the theory aspect of the GCSE and work towards their practical engagement in sport. At the end of their assessments they will complete 3 sports, which are either team or individual sports. GCSE coursework elements are completed in Spring 1 half term of year 11 and Theory exams are completed in the Summer of year 11. </a:t>
            </a:r>
          </a:p>
        </p:txBody>
      </p:sp>
    </p:spTree>
    <p:extLst>
      <p:ext uri="{BB962C8B-B14F-4D97-AF65-F5344CB8AC3E}">
        <p14:creationId xmlns:p14="http://schemas.microsoft.com/office/powerpoint/2010/main" val="3237942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346" y="624114"/>
            <a:ext cx="8911687" cy="1280890"/>
          </a:xfrm>
        </p:spPr>
        <p:txBody>
          <a:bodyPr/>
          <a:lstStyle/>
          <a:p>
            <a:pPr algn="ctr"/>
            <a:r>
              <a:rPr lang="en-GB" dirty="0"/>
              <a:t>Key Topics Per Term GCSE PE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0586453"/>
              </p:ext>
            </p:extLst>
          </p:nvPr>
        </p:nvGraphicFramePr>
        <p:xfrm>
          <a:off x="1891863" y="1905004"/>
          <a:ext cx="9612750" cy="3980791"/>
        </p:xfrm>
        <a:graphic>
          <a:graphicData uri="http://schemas.openxmlformats.org/drawingml/2006/table">
            <a:tbl>
              <a:tblPr firstRow="1" bandRow="1">
                <a:tableStyleId>{5C22544A-7EE6-4342-B048-85BDC9FD1C3A}</a:tableStyleId>
              </a:tblPr>
              <a:tblGrid>
                <a:gridCol w="3204250">
                  <a:extLst>
                    <a:ext uri="{9D8B030D-6E8A-4147-A177-3AD203B41FA5}">
                      <a16:colId xmlns:a16="http://schemas.microsoft.com/office/drawing/2014/main" val="1052343952"/>
                    </a:ext>
                  </a:extLst>
                </a:gridCol>
                <a:gridCol w="3204250">
                  <a:extLst>
                    <a:ext uri="{9D8B030D-6E8A-4147-A177-3AD203B41FA5}">
                      <a16:colId xmlns:a16="http://schemas.microsoft.com/office/drawing/2014/main" val="2698522438"/>
                    </a:ext>
                  </a:extLst>
                </a:gridCol>
                <a:gridCol w="3204250">
                  <a:extLst>
                    <a:ext uri="{9D8B030D-6E8A-4147-A177-3AD203B41FA5}">
                      <a16:colId xmlns:a16="http://schemas.microsoft.com/office/drawing/2014/main" val="1597413092"/>
                    </a:ext>
                  </a:extLst>
                </a:gridCol>
              </a:tblGrid>
              <a:tr h="517078">
                <a:tc>
                  <a:txBody>
                    <a:bodyPr/>
                    <a:lstStyle/>
                    <a:p>
                      <a:endParaRPr lang="en-GB" dirty="0"/>
                    </a:p>
                  </a:txBody>
                  <a:tcPr/>
                </a:tc>
                <a:tc>
                  <a:txBody>
                    <a:bodyPr/>
                    <a:lstStyle/>
                    <a:p>
                      <a:pPr algn="ctr"/>
                      <a:r>
                        <a:rPr lang="en-GB" dirty="0"/>
                        <a:t>GCSE Year</a:t>
                      </a:r>
                      <a:r>
                        <a:rPr lang="en-GB" baseline="0" dirty="0"/>
                        <a:t> 1</a:t>
                      </a:r>
                      <a:endParaRPr lang="en-GB" dirty="0"/>
                    </a:p>
                  </a:txBody>
                  <a:tcPr/>
                </a:tc>
                <a:tc>
                  <a:txBody>
                    <a:bodyPr/>
                    <a:lstStyle/>
                    <a:p>
                      <a:pPr algn="ctr"/>
                      <a:r>
                        <a:rPr lang="en-GB" dirty="0"/>
                        <a:t>GCSE Year 2</a:t>
                      </a:r>
                    </a:p>
                  </a:txBody>
                  <a:tcPr/>
                </a:tc>
                <a:extLst>
                  <a:ext uri="{0D108BD9-81ED-4DB2-BD59-A6C34878D82A}">
                    <a16:rowId xmlns:a16="http://schemas.microsoft.com/office/drawing/2014/main" val="3962106944"/>
                  </a:ext>
                </a:extLst>
              </a:tr>
              <a:tr h="637493">
                <a:tc>
                  <a:txBody>
                    <a:bodyPr/>
                    <a:lstStyle/>
                    <a:p>
                      <a:r>
                        <a:rPr lang="en-GB" sz="1600" b="1" dirty="0"/>
                        <a:t>Autumn</a:t>
                      </a:r>
                      <a:r>
                        <a:rPr lang="en-GB" sz="1600" b="1" baseline="0" dirty="0"/>
                        <a:t> Term 1</a:t>
                      </a:r>
                      <a:endParaRPr lang="en-GB" sz="1600" b="1" dirty="0"/>
                    </a:p>
                  </a:txBody>
                  <a:tcPr/>
                </a:tc>
                <a:tc>
                  <a:txBody>
                    <a:bodyPr/>
                    <a:lstStyle/>
                    <a:p>
                      <a:pPr algn="ctr"/>
                      <a:r>
                        <a:rPr lang="en-GB" sz="1200" b="0" i="0" dirty="0">
                          <a:solidFill>
                            <a:srgbClr val="000000"/>
                          </a:solidFill>
                          <a:effectLst/>
                          <a:latin typeface="+mn-lt"/>
                        </a:rPr>
                        <a:t>Applied anatomy and physiology</a:t>
                      </a:r>
                      <a:endParaRPr lang="en-GB" sz="1200" dirty="0">
                        <a:effectLst/>
                        <a:latin typeface="+mn-lt"/>
                      </a:endParaRPr>
                    </a:p>
                  </a:txBody>
                  <a:tcPr anchor="ctr"/>
                </a:tc>
                <a:tc>
                  <a:txBody>
                    <a:bodyPr/>
                    <a:lstStyle/>
                    <a:p>
                      <a:pPr algn="ctr"/>
                      <a:r>
                        <a:rPr lang="en-GB" sz="1200" b="0" i="0" dirty="0">
                          <a:solidFill>
                            <a:srgbClr val="000000"/>
                          </a:solidFill>
                          <a:effectLst/>
                          <a:latin typeface="+mn-lt"/>
                        </a:rPr>
                        <a:t>Sports psychology</a:t>
                      </a:r>
                      <a:endParaRPr lang="en-GB" sz="1200" dirty="0">
                        <a:effectLst/>
                        <a:latin typeface="+mn-lt"/>
                      </a:endParaRPr>
                    </a:p>
                  </a:txBody>
                  <a:tcPr anchor="ctr"/>
                </a:tc>
                <a:extLst>
                  <a:ext uri="{0D108BD9-81ED-4DB2-BD59-A6C34878D82A}">
                    <a16:rowId xmlns:a16="http://schemas.microsoft.com/office/drawing/2014/main" val="1852825313"/>
                  </a:ext>
                </a:extLst>
              </a:tr>
              <a:tr h="637493">
                <a:tc>
                  <a:txBody>
                    <a:bodyPr/>
                    <a:lstStyle/>
                    <a:p>
                      <a:r>
                        <a:rPr lang="en-GB" sz="1600" b="1" dirty="0"/>
                        <a:t>Autumn</a:t>
                      </a:r>
                      <a:r>
                        <a:rPr lang="en-GB" sz="1600" b="1" baseline="0" dirty="0"/>
                        <a:t> Term 2</a:t>
                      </a:r>
                      <a:endParaRPr lang="en-GB" sz="1600" b="1" dirty="0"/>
                    </a:p>
                  </a:txBody>
                  <a:tcPr/>
                </a:tc>
                <a:tc>
                  <a:txBody>
                    <a:bodyPr/>
                    <a:lstStyle/>
                    <a:p>
                      <a:pPr algn="ctr"/>
                      <a:r>
                        <a:rPr lang="en-GB" sz="1200" b="0" i="0" dirty="0">
                          <a:solidFill>
                            <a:srgbClr val="000000"/>
                          </a:solidFill>
                          <a:effectLst/>
                          <a:latin typeface="+mn-lt"/>
                        </a:rPr>
                        <a:t>Applied anatomy and physiology</a:t>
                      </a:r>
                      <a:endParaRPr lang="en-GB" sz="1200" dirty="0">
                        <a:effectLst/>
                        <a:latin typeface="+mn-lt"/>
                      </a:endParaRPr>
                    </a:p>
                  </a:txBody>
                  <a:tcPr anchor="ctr"/>
                </a:tc>
                <a:tc>
                  <a:txBody>
                    <a:bodyPr/>
                    <a:lstStyle/>
                    <a:p>
                      <a:pPr algn="ctr"/>
                      <a:r>
                        <a:rPr lang="en-GB" sz="1200" b="0" i="0" dirty="0">
                          <a:solidFill>
                            <a:srgbClr val="000000"/>
                          </a:solidFill>
                          <a:effectLst/>
                          <a:latin typeface="+mn-lt"/>
                        </a:rPr>
                        <a:t>Socio-cultural influences</a:t>
                      </a:r>
                      <a:endParaRPr lang="en-GB" sz="1200" dirty="0">
                        <a:effectLst/>
                        <a:latin typeface="+mn-lt"/>
                      </a:endParaRPr>
                    </a:p>
                  </a:txBody>
                  <a:tcPr anchor="ctr"/>
                </a:tc>
                <a:extLst>
                  <a:ext uri="{0D108BD9-81ED-4DB2-BD59-A6C34878D82A}">
                    <a16:rowId xmlns:a16="http://schemas.microsoft.com/office/drawing/2014/main" val="3123115419"/>
                  </a:ext>
                </a:extLst>
              </a:tr>
              <a:tr h="637493">
                <a:tc>
                  <a:txBody>
                    <a:bodyPr/>
                    <a:lstStyle/>
                    <a:p>
                      <a:r>
                        <a:rPr lang="en-GB" sz="1600" b="1" dirty="0"/>
                        <a:t>Spring Term 1</a:t>
                      </a:r>
                    </a:p>
                  </a:txBody>
                  <a:tcPr/>
                </a:tc>
                <a:tc>
                  <a:txBody>
                    <a:bodyPr/>
                    <a:lstStyle/>
                    <a:p>
                      <a:pPr algn="ctr"/>
                      <a:r>
                        <a:rPr lang="en-GB" sz="1200" b="0" i="0" dirty="0">
                          <a:solidFill>
                            <a:srgbClr val="000000"/>
                          </a:solidFill>
                          <a:effectLst/>
                          <a:latin typeface="+mn-lt"/>
                        </a:rPr>
                        <a:t>Movement analysis</a:t>
                      </a:r>
                      <a:endParaRPr lang="en-GB" sz="1200" dirty="0">
                        <a:effectLst/>
                        <a:latin typeface="+mn-lt"/>
                      </a:endParaRPr>
                    </a:p>
                  </a:txBody>
                  <a:tcPr anchor="ctr"/>
                </a:tc>
                <a:tc>
                  <a:txBody>
                    <a:bodyPr/>
                    <a:lstStyle/>
                    <a:p>
                      <a:pPr algn="ctr"/>
                      <a:r>
                        <a:rPr lang="en-GB" sz="1200" b="0" i="0" dirty="0">
                          <a:solidFill>
                            <a:srgbClr val="000000"/>
                          </a:solidFill>
                          <a:effectLst/>
                          <a:latin typeface="+mn-lt"/>
                        </a:rPr>
                        <a:t>Health, fitness and well-being, coursework</a:t>
                      </a:r>
                      <a:endParaRPr lang="en-GB" sz="1200" dirty="0">
                        <a:effectLst/>
                        <a:latin typeface="+mn-lt"/>
                      </a:endParaRPr>
                    </a:p>
                  </a:txBody>
                  <a:tcPr anchor="ctr"/>
                </a:tc>
                <a:extLst>
                  <a:ext uri="{0D108BD9-81ED-4DB2-BD59-A6C34878D82A}">
                    <a16:rowId xmlns:a16="http://schemas.microsoft.com/office/drawing/2014/main" val="4077882979"/>
                  </a:ext>
                </a:extLst>
              </a:tr>
              <a:tr h="517078">
                <a:tc>
                  <a:txBody>
                    <a:bodyPr/>
                    <a:lstStyle/>
                    <a:p>
                      <a:r>
                        <a:rPr lang="en-GB" sz="1600" b="1" dirty="0"/>
                        <a:t>Spring Term 2</a:t>
                      </a:r>
                    </a:p>
                  </a:txBody>
                  <a:tcPr/>
                </a:tc>
                <a:tc>
                  <a:txBody>
                    <a:bodyPr/>
                    <a:lstStyle/>
                    <a:p>
                      <a:pPr algn="ctr"/>
                      <a:r>
                        <a:rPr lang="en-GB" sz="1200" b="0" i="0">
                          <a:solidFill>
                            <a:srgbClr val="000000"/>
                          </a:solidFill>
                          <a:effectLst/>
                          <a:latin typeface="+mn-lt"/>
                        </a:rPr>
                        <a:t>Physical</a:t>
                      </a:r>
                      <a:r>
                        <a:rPr lang="en-GB" sz="1200" b="0" i="0" baseline="0">
                          <a:solidFill>
                            <a:srgbClr val="000000"/>
                          </a:solidFill>
                          <a:effectLst/>
                          <a:latin typeface="+mn-lt"/>
                        </a:rPr>
                        <a:t> Training</a:t>
                      </a:r>
                      <a:endParaRPr lang="en-GB" sz="1200" dirty="0">
                        <a:effectLst/>
                        <a:latin typeface="+mn-lt"/>
                      </a:endParaRPr>
                    </a:p>
                  </a:txBody>
                  <a:tcPr anchor="ctr"/>
                </a:tc>
                <a:tc>
                  <a:txBody>
                    <a:bodyPr/>
                    <a:lstStyle/>
                    <a:p>
                      <a:pPr algn="ctr"/>
                      <a:r>
                        <a:rPr lang="en-GB" sz="1200" dirty="0">
                          <a:latin typeface="+mn-lt"/>
                        </a:rPr>
                        <a:t>Revision</a:t>
                      </a:r>
                    </a:p>
                  </a:txBody>
                  <a:tcPr/>
                </a:tc>
                <a:extLst>
                  <a:ext uri="{0D108BD9-81ED-4DB2-BD59-A6C34878D82A}">
                    <a16:rowId xmlns:a16="http://schemas.microsoft.com/office/drawing/2014/main" val="736351048"/>
                  </a:ext>
                </a:extLst>
              </a:tr>
              <a:tr h="517078">
                <a:tc>
                  <a:txBody>
                    <a:bodyPr/>
                    <a:lstStyle/>
                    <a:p>
                      <a:r>
                        <a:rPr lang="en-GB" sz="1600" b="1" dirty="0"/>
                        <a:t>Summer Term 1</a:t>
                      </a:r>
                    </a:p>
                  </a:txBody>
                  <a:tcPr/>
                </a:tc>
                <a:tc>
                  <a:txBody>
                    <a:bodyPr/>
                    <a:lstStyle/>
                    <a:p>
                      <a:pPr algn="ctr"/>
                      <a:r>
                        <a:rPr lang="en-GB" sz="1200" b="0" i="0" dirty="0">
                          <a:solidFill>
                            <a:srgbClr val="000000"/>
                          </a:solidFill>
                          <a:effectLst/>
                          <a:latin typeface="+mn-lt"/>
                        </a:rPr>
                        <a:t>Physical training</a:t>
                      </a:r>
                      <a:endParaRPr lang="en-GB" sz="1200" dirty="0">
                        <a:effectLst/>
                        <a:latin typeface="+mn-lt"/>
                      </a:endParaRPr>
                    </a:p>
                  </a:txBody>
                  <a:tcPr anchor="ctr"/>
                </a:tc>
                <a:tc>
                  <a:txBody>
                    <a:bodyPr/>
                    <a:lstStyle/>
                    <a:p>
                      <a:pPr algn="ctr"/>
                      <a:r>
                        <a:rPr lang="en-GB" sz="1200" dirty="0">
                          <a:latin typeface="+mn-lt"/>
                        </a:rPr>
                        <a:t>Exams</a:t>
                      </a:r>
                    </a:p>
                  </a:txBody>
                  <a:tcPr/>
                </a:tc>
                <a:extLst>
                  <a:ext uri="{0D108BD9-81ED-4DB2-BD59-A6C34878D82A}">
                    <a16:rowId xmlns:a16="http://schemas.microsoft.com/office/drawing/2014/main" val="1265342682"/>
                  </a:ext>
                </a:extLst>
              </a:tr>
              <a:tr h="517078">
                <a:tc>
                  <a:txBody>
                    <a:bodyPr/>
                    <a:lstStyle/>
                    <a:p>
                      <a:r>
                        <a:rPr lang="en-GB" sz="1600" b="1" dirty="0"/>
                        <a:t>Summer Term 2</a:t>
                      </a:r>
                    </a:p>
                  </a:txBody>
                  <a:tcPr/>
                </a:tc>
                <a:tc>
                  <a:txBody>
                    <a:bodyPr/>
                    <a:lstStyle/>
                    <a:p>
                      <a:pPr algn="ctr"/>
                      <a:r>
                        <a:rPr lang="en-GB" sz="1200" b="0" i="0" dirty="0">
                          <a:solidFill>
                            <a:srgbClr val="000000"/>
                          </a:solidFill>
                          <a:effectLst/>
                          <a:latin typeface="+mn-lt"/>
                        </a:rPr>
                        <a:t>Use of data</a:t>
                      </a:r>
                      <a:endParaRPr lang="en-GB" sz="1200" dirty="0">
                        <a:effectLst/>
                        <a:latin typeface="+mn-lt"/>
                      </a:endParaRPr>
                    </a:p>
                  </a:txBody>
                  <a:tcPr anchor="ctr"/>
                </a:tc>
                <a:tc>
                  <a:txBody>
                    <a:bodyPr/>
                    <a:lstStyle/>
                    <a:p>
                      <a:pPr algn="ctr"/>
                      <a:r>
                        <a:rPr lang="en-GB" sz="1200" dirty="0">
                          <a:latin typeface="+mn-lt"/>
                        </a:rPr>
                        <a:t>---------------</a:t>
                      </a:r>
                    </a:p>
                  </a:txBody>
                  <a:tcPr/>
                </a:tc>
                <a:extLst>
                  <a:ext uri="{0D108BD9-81ED-4DB2-BD59-A6C34878D82A}">
                    <a16:rowId xmlns:a16="http://schemas.microsoft.com/office/drawing/2014/main" val="1629225164"/>
                  </a:ext>
                </a:extLst>
              </a:tr>
            </a:tbl>
          </a:graphicData>
        </a:graphic>
      </p:graphicFrame>
    </p:spTree>
    <p:extLst>
      <p:ext uri="{BB962C8B-B14F-4D97-AF65-F5344CB8AC3E}">
        <p14:creationId xmlns:p14="http://schemas.microsoft.com/office/powerpoint/2010/main" val="3142643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538655"/>
            <a:ext cx="8915399" cy="2262781"/>
          </a:xfrm>
        </p:spPr>
        <p:txBody>
          <a:bodyPr/>
          <a:lstStyle/>
          <a:p>
            <a:r>
              <a:rPr lang="en-GB" dirty="0"/>
              <a:t>Further Information</a:t>
            </a:r>
          </a:p>
        </p:txBody>
      </p:sp>
      <p:sp>
        <p:nvSpPr>
          <p:cNvPr id="3" name="Subtitle 2"/>
          <p:cNvSpPr>
            <a:spLocks noGrp="1"/>
          </p:cNvSpPr>
          <p:nvPr>
            <p:ph type="subTitle" idx="1"/>
          </p:nvPr>
        </p:nvSpPr>
        <p:spPr>
          <a:xfrm>
            <a:off x="2589213" y="2801437"/>
            <a:ext cx="8915399" cy="3102226"/>
          </a:xfrm>
        </p:spPr>
        <p:txBody>
          <a:bodyPr/>
          <a:lstStyle/>
          <a:p>
            <a:r>
              <a:rPr lang="en-GB" dirty="0"/>
              <a:t>For further information regarding the PE curriculum, please contact John Banner</a:t>
            </a:r>
          </a:p>
          <a:p>
            <a:r>
              <a:rPr lang="en-GB" dirty="0"/>
              <a:t>03003038384 </a:t>
            </a:r>
            <a:r>
              <a:rPr lang="en-GB"/>
              <a:t>option 3</a:t>
            </a:r>
            <a:endParaRPr lang="en-GB" dirty="0"/>
          </a:p>
        </p:txBody>
      </p:sp>
    </p:spTree>
    <p:extLst>
      <p:ext uri="{BB962C8B-B14F-4D97-AF65-F5344CB8AC3E}">
        <p14:creationId xmlns:p14="http://schemas.microsoft.com/office/powerpoint/2010/main" val="4109364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233857"/>
            <a:ext cx="8915399" cy="890750"/>
          </a:xfrm>
        </p:spPr>
        <p:txBody>
          <a:bodyPr>
            <a:normAutofit fontScale="90000"/>
          </a:bodyPr>
          <a:lstStyle/>
          <a:p>
            <a:r>
              <a:rPr lang="en-GB" dirty="0"/>
              <a:t>Introduction</a:t>
            </a:r>
          </a:p>
        </p:txBody>
      </p:sp>
      <p:sp>
        <p:nvSpPr>
          <p:cNvPr id="3" name="Subtitle 2"/>
          <p:cNvSpPr>
            <a:spLocks noGrp="1"/>
          </p:cNvSpPr>
          <p:nvPr>
            <p:ph type="subTitle" idx="1"/>
          </p:nvPr>
        </p:nvSpPr>
        <p:spPr>
          <a:xfrm>
            <a:off x="2589213" y="1723696"/>
            <a:ext cx="8915399" cy="4498427"/>
          </a:xfrm>
        </p:spPr>
        <p:txBody>
          <a:bodyPr>
            <a:normAutofit fontScale="92500" lnSpcReduction="20000"/>
          </a:bodyPr>
          <a:lstStyle/>
          <a:p>
            <a:r>
              <a:rPr lang="en-US" b="1" dirty="0"/>
              <a:t>Purpose of study</a:t>
            </a:r>
            <a:br>
              <a:rPr lang="en-US" b="1" dirty="0"/>
            </a:br>
            <a:r>
              <a:rPr lang="en-US" dirty="0"/>
              <a:t>A high-quality physical education curriculum inspires all pupils to succeed and excel in competitive sport and other physically-demanding activities. Physical Education provides opportunities for pupils to become physically confident in a way which supports their health and fitness. Opportunities to compete in sport and other activities build character and help to embed values such as fairness and respect.</a:t>
            </a:r>
          </a:p>
          <a:p>
            <a:br>
              <a:rPr lang="en-US" dirty="0"/>
            </a:br>
            <a:r>
              <a:rPr lang="en-US" b="1" dirty="0"/>
              <a:t>Aims</a:t>
            </a:r>
            <a:br>
              <a:rPr lang="en-US" b="1" dirty="0"/>
            </a:br>
            <a:r>
              <a:rPr lang="en-US" dirty="0"/>
              <a:t>The national curriculum for physical education aims to ensure that all pupils:</a:t>
            </a:r>
            <a:br>
              <a:rPr lang="en-US" dirty="0"/>
            </a:br>
            <a:r>
              <a:rPr lang="en-US" dirty="0"/>
              <a:t> develop competence to excel in a broad range of physical activities</a:t>
            </a:r>
            <a:br>
              <a:rPr lang="en-US" dirty="0"/>
            </a:br>
            <a:r>
              <a:rPr lang="en-US" dirty="0"/>
              <a:t> are physically active for sustained periods of time</a:t>
            </a:r>
            <a:br>
              <a:rPr lang="en-US" dirty="0"/>
            </a:br>
            <a:r>
              <a:rPr lang="en-US" dirty="0"/>
              <a:t> engage in competitive sports and activities</a:t>
            </a:r>
            <a:br>
              <a:rPr lang="en-US" dirty="0"/>
            </a:br>
            <a:r>
              <a:rPr lang="en-US" dirty="0"/>
              <a:t> lead healthy, active lives.</a:t>
            </a:r>
          </a:p>
          <a:p>
            <a:br>
              <a:rPr lang="en-US" dirty="0"/>
            </a:br>
            <a:r>
              <a:rPr lang="en-US" b="1" dirty="0"/>
              <a:t>Attainment targets</a:t>
            </a:r>
            <a:br>
              <a:rPr lang="en-US" b="1" dirty="0"/>
            </a:br>
            <a:r>
              <a:rPr lang="en-US" dirty="0"/>
              <a:t>By the end of each key stage, pupils are expected to know, apply and understand the matters, skills and processes specified in the relevant </a:t>
            </a:r>
            <a:r>
              <a:rPr lang="en-US" dirty="0" err="1"/>
              <a:t>programme</a:t>
            </a:r>
            <a:r>
              <a:rPr lang="en-US" dirty="0"/>
              <a:t> of study </a:t>
            </a:r>
            <a:br>
              <a:rPr lang="en-US" dirty="0"/>
            </a:br>
            <a:endParaRPr lang="en-GB" dirty="0"/>
          </a:p>
        </p:txBody>
      </p:sp>
    </p:spTree>
    <p:extLst>
      <p:ext uri="{BB962C8B-B14F-4D97-AF65-F5344CB8AC3E}">
        <p14:creationId xmlns:p14="http://schemas.microsoft.com/office/powerpoint/2010/main" val="1068404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412532"/>
            <a:ext cx="8915399" cy="1090448"/>
          </a:xfrm>
        </p:spPr>
        <p:txBody>
          <a:bodyPr/>
          <a:lstStyle/>
          <a:p>
            <a:r>
              <a:rPr lang="en-GB" dirty="0"/>
              <a:t>Key Stage 3</a:t>
            </a:r>
          </a:p>
        </p:txBody>
      </p:sp>
      <p:sp>
        <p:nvSpPr>
          <p:cNvPr id="3" name="Subtitle 2"/>
          <p:cNvSpPr>
            <a:spLocks noGrp="1"/>
          </p:cNvSpPr>
          <p:nvPr>
            <p:ph type="subTitle" idx="1"/>
          </p:nvPr>
        </p:nvSpPr>
        <p:spPr>
          <a:xfrm>
            <a:off x="2589213" y="1608083"/>
            <a:ext cx="8915399" cy="4572000"/>
          </a:xfrm>
        </p:spPr>
        <p:txBody>
          <a:bodyPr>
            <a:normAutofit fontScale="70000" lnSpcReduction="20000"/>
          </a:bodyPr>
          <a:lstStyle/>
          <a:p>
            <a:r>
              <a:rPr lang="en-US" dirty="0"/>
              <a:t>Pupils are taught to build on and embed the physical development and skills learned in key</a:t>
            </a:r>
            <a:br>
              <a:rPr lang="en-US" dirty="0"/>
            </a:br>
            <a:r>
              <a:rPr lang="en-US" dirty="0"/>
              <a:t>stages 1 and 2, become more competent, confident and expert in their techniques, and</a:t>
            </a:r>
            <a:br>
              <a:rPr lang="en-US" dirty="0"/>
            </a:br>
            <a:r>
              <a:rPr lang="en-US" dirty="0"/>
              <a:t>apply them across different sports and physical activities. They should understand what</a:t>
            </a:r>
            <a:br>
              <a:rPr lang="en-US" dirty="0"/>
            </a:br>
            <a:r>
              <a:rPr lang="en-US" dirty="0"/>
              <a:t>makes a performance effective and how to apply these principles to their own and others’</a:t>
            </a:r>
            <a:br>
              <a:rPr lang="en-US" dirty="0"/>
            </a:br>
            <a:r>
              <a:rPr lang="en-US" dirty="0"/>
              <a:t>work. They should develop the confidence and interest to get involved in exercise, sports</a:t>
            </a:r>
            <a:br>
              <a:rPr lang="en-US" dirty="0"/>
            </a:br>
            <a:r>
              <a:rPr lang="en-US" dirty="0"/>
              <a:t>and activities out of school and in later life, and understand and apply the long-term health</a:t>
            </a:r>
            <a:br>
              <a:rPr lang="en-US" dirty="0"/>
            </a:br>
            <a:r>
              <a:rPr lang="en-US" dirty="0"/>
              <a:t>benefits of physical activity.</a:t>
            </a:r>
          </a:p>
          <a:p>
            <a:br>
              <a:rPr lang="en-US" dirty="0"/>
            </a:br>
            <a:r>
              <a:rPr lang="en-US" dirty="0"/>
              <a:t>Pupils have the opportunity to be taught to:</a:t>
            </a:r>
          </a:p>
          <a:p>
            <a:br>
              <a:rPr lang="en-US" dirty="0"/>
            </a:br>
            <a:r>
              <a:rPr lang="en-US" dirty="0"/>
              <a:t> use a range of tactics and strategies to overcome opponents in direct competition</a:t>
            </a:r>
            <a:br>
              <a:rPr lang="en-US" dirty="0"/>
            </a:br>
            <a:r>
              <a:rPr lang="en-US" dirty="0"/>
              <a:t>through team and individual games [for example, badminton, basketball, cricket,</a:t>
            </a:r>
            <a:br>
              <a:rPr lang="en-US" dirty="0"/>
            </a:br>
            <a:r>
              <a:rPr lang="en-US" dirty="0"/>
              <a:t>football, hockey, netball, </a:t>
            </a:r>
            <a:r>
              <a:rPr lang="en-US" dirty="0" err="1"/>
              <a:t>rounders</a:t>
            </a:r>
            <a:r>
              <a:rPr lang="en-US" dirty="0"/>
              <a:t>, rugby and tennis]</a:t>
            </a:r>
            <a:br>
              <a:rPr lang="en-US" dirty="0"/>
            </a:br>
            <a:r>
              <a:rPr lang="en-US" dirty="0"/>
              <a:t> develop their technique and improve their performance in other competitive sports [for</a:t>
            </a:r>
            <a:br>
              <a:rPr lang="en-US" dirty="0"/>
            </a:br>
            <a:r>
              <a:rPr lang="en-US" dirty="0"/>
              <a:t>example, athletics and gymnastics]</a:t>
            </a:r>
            <a:br>
              <a:rPr lang="en-US" dirty="0"/>
            </a:br>
            <a:r>
              <a:rPr lang="en-US" dirty="0"/>
              <a:t> perform dances using advanced dance techniques within a range of dance styles and</a:t>
            </a:r>
            <a:br>
              <a:rPr lang="en-US" dirty="0"/>
            </a:br>
            <a:r>
              <a:rPr lang="en-US" dirty="0"/>
              <a:t>forms</a:t>
            </a:r>
            <a:br>
              <a:rPr lang="en-US" dirty="0"/>
            </a:br>
            <a:r>
              <a:rPr lang="en-US" dirty="0"/>
              <a:t> take part in outdoor and adventurous activities which present intellectual and physical</a:t>
            </a:r>
            <a:br>
              <a:rPr lang="en-US" dirty="0"/>
            </a:br>
            <a:r>
              <a:rPr lang="en-US" dirty="0"/>
              <a:t>challenges and be encouraged to work in a team, building on trust and developing</a:t>
            </a:r>
            <a:br>
              <a:rPr lang="en-US" dirty="0"/>
            </a:br>
            <a:r>
              <a:rPr lang="en-US" dirty="0"/>
              <a:t>skills to solve problems, either individually or as a group</a:t>
            </a:r>
            <a:br>
              <a:rPr lang="en-US" dirty="0"/>
            </a:br>
            <a:r>
              <a:rPr lang="en-US" dirty="0"/>
              <a:t> </a:t>
            </a:r>
            <a:r>
              <a:rPr lang="en-US" dirty="0" err="1"/>
              <a:t>analyse</a:t>
            </a:r>
            <a:r>
              <a:rPr lang="en-US" dirty="0"/>
              <a:t> their performances compared to previous ones and demonstrate improvement</a:t>
            </a:r>
            <a:br>
              <a:rPr lang="en-US" dirty="0"/>
            </a:br>
            <a:r>
              <a:rPr lang="en-US" dirty="0"/>
              <a:t>to achieve their personal best</a:t>
            </a:r>
            <a:br>
              <a:rPr lang="en-US" dirty="0"/>
            </a:br>
            <a:r>
              <a:rPr lang="en-US" dirty="0"/>
              <a:t> take part in competitive sports and activities outside school through community links or</a:t>
            </a:r>
            <a:br>
              <a:rPr lang="en-US" dirty="0"/>
            </a:br>
            <a:r>
              <a:rPr lang="en-US" dirty="0"/>
              <a:t>sports clubs. </a:t>
            </a:r>
            <a:br>
              <a:rPr lang="en-US" dirty="0"/>
            </a:br>
            <a:endParaRPr lang="en-GB" dirty="0"/>
          </a:p>
        </p:txBody>
      </p:sp>
    </p:spTree>
    <p:extLst>
      <p:ext uri="{BB962C8B-B14F-4D97-AF65-F5344CB8AC3E}">
        <p14:creationId xmlns:p14="http://schemas.microsoft.com/office/powerpoint/2010/main" val="252200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Stage 3/4- Saxon Hall Practical Timetable – 2020/21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1890416"/>
              </p:ext>
            </p:extLst>
          </p:nvPr>
        </p:nvGraphicFramePr>
        <p:xfrm>
          <a:off x="2589213" y="2133596"/>
          <a:ext cx="8915396" cy="2111832"/>
        </p:xfrm>
        <a:graphic>
          <a:graphicData uri="http://schemas.openxmlformats.org/drawingml/2006/table">
            <a:tbl>
              <a:tblPr firstRow="1" bandRow="1">
                <a:tableStyleId>{5C22544A-7EE6-4342-B048-85BDC9FD1C3A}</a:tableStyleId>
              </a:tblPr>
              <a:tblGrid>
                <a:gridCol w="1273628">
                  <a:extLst>
                    <a:ext uri="{9D8B030D-6E8A-4147-A177-3AD203B41FA5}">
                      <a16:colId xmlns:a16="http://schemas.microsoft.com/office/drawing/2014/main" val="2947159662"/>
                    </a:ext>
                  </a:extLst>
                </a:gridCol>
                <a:gridCol w="1273628">
                  <a:extLst>
                    <a:ext uri="{9D8B030D-6E8A-4147-A177-3AD203B41FA5}">
                      <a16:colId xmlns:a16="http://schemas.microsoft.com/office/drawing/2014/main" val="3563618107"/>
                    </a:ext>
                  </a:extLst>
                </a:gridCol>
                <a:gridCol w="1273628">
                  <a:extLst>
                    <a:ext uri="{9D8B030D-6E8A-4147-A177-3AD203B41FA5}">
                      <a16:colId xmlns:a16="http://schemas.microsoft.com/office/drawing/2014/main" val="29682337"/>
                    </a:ext>
                  </a:extLst>
                </a:gridCol>
                <a:gridCol w="1273628">
                  <a:extLst>
                    <a:ext uri="{9D8B030D-6E8A-4147-A177-3AD203B41FA5}">
                      <a16:colId xmlns:a16="http://schemas.microsoft.com/office/drawing/2014/main" val="4215273763"/>
                    </a:ext>
                  </a:extLst>
                </a:gridCol>
                <a:gridCol w="1273628">
                  <a:extLst>
                    <a:ext uri="{9D8B030D-6E8A-4147-A177-3AD203B41FA5}">
                      <a16:colId xmlns:a16="http://schemas.microsoft.com/office/drawing/2014/main" val="1962281420"/>
                    </a:ext>
                  </a:extLst>
                </a:gridCol>
                <a:gridCol w="1273628">
                  <a:extLst>
                    <a:ext uri="{9D8B030D-6E8A-4147-A177-3AD203B41FA5}">
                      <a16:colId xmlns:a16="http://schemas.microsoft.com/office/drawing/2014/main" val="4179104001"/>
                    </a:ext>
                  </a:extLst>
                </a:gridCol>
                <a:gridCol w="1273628">
                  <a:extLst>
                    <a:ext uri="{9D8B030D-6E8A-4147-A177-3AD203B41FA5}">
                      <a16:colId xmlns:a16="http://schemas.microsoft.com/office/drawing/2014/main" val="2122654540"/>
                    </a:ext>
                  </a:extLst>
                </a:gridCol>
              </a:tblGrid>
              <a:tr h="1055916">
                <a:tc>
                  <a:txBody>
                    <a:bodyPr/>
                    <a:lstStyle/>
                    <a:p>
                      <a:r>
                        <a:rPr lang="en-GB" dirty="0"/>
                        <a:t>Terms</a:t>
                      </a:r>
                    </a:p>
                  </a:txBody>
                  <a:tcPr/>
                </a:tc>
                <a:tc>
                  <a:txBody>
                    <a:bodyPr/>
                    <a:lstStyle/>
                    <a:p>
                      <a:r>
                        <a:rPr lang="en-GB" dirty="0"/>
                        <a:t>Autumn</a:t>
                      </a:r>
                      <a:r>
                        <a:rPr lang="en-GB" baseline="0" dirty="0"/>
                        <a:t> 1</a:t>
                      </a:r>
                      <a:endParaRPr lang="en-GB" dirty="0"/>
                    </a:p>
                  </a:txBody>
                  <a:tcPr/>
                </a:tc>
                <a:tc>
                  <a:txBody>
                    <a:bodyPr/>
                    <a:lstStyle/>
                    <a:p>
                      <a:r>
                        <a:rPr lang="en-GB" dirty="0"/>
                        <a:t>Autumn 2</a:t>
                      </a:r>
                    </a:p>
                  </a:txBody>
                  <a:tcPr/>
                </a:tc>
                <a:tc>
                  <a:txBody>
                    <a:bodyPr/>
                    <a:lstStyle/>
                    <a:p>
                      <a:r>
                        <a:rPr lang="en-GB" dirty="0"/>
                        <a:t>Spring</a:t>
                      </a:r>
                      <a:r>
                        <a:rPr lang="en-GB" baseline="0" dirty="0"/>
                        <a:t> 1</a:t>
                      </a:r>
                      <a:endParaRPr lang="en-GB" dirty="0"/>
                    </a:p>
                  </a:txBody>
                  <a:tcPr/>
                </a:tc>
                <a:tc>
                  <a:txBody>
                    <a:bodyPr/>
                    <a:lstStyle/>
                    <a:p>
                      <a:r>
                        <a:rPr lang="en-GB" dirty="0"/>
                        <a:t>Spring 2</a:t>
                      </a:r>
                    </a:p>
                  </a:txBody>
                  <a:tcPr/>
                </a:tc>
                <a:tc>
                  <a:txBody>
                    <a:bodyPr/>
                    <a:lstStyle/>
                    <a:p>
                      <a:r>
                        <a:rPr lang="en-GB" dirty="0"/>
                        <a:t>Summer 1</a:t>
                      </a:r>
                    </a:p>
                  </a:txBody>
                  <a:tcPr/>
                </a:tc>
                <a:tc>
                  <a:txBody>
                    <a:bodyPr/>
                    <a:lstStyle/>
                    <a:p>
                      <a:r>
                        <a:rPr lang="en-GB" dirty="0"/>
                        <a:t>Summer 2</a:t>
                      </a:r>
                    </a:p>
                  </a:txBody>
                  <a:tcPr/>
                </a:tc>
                <a:extLst>
                  <a:ext uri="{0D108BD9-81ED-4DB2-BD59-A6C34878D82A}">
                    <a16:rowId xmlns:a16="http://schemas.microsoft.com/office/drawing/2014/main" val="312672167"/>
                  </a:ext>
                </a:extLst>
              </a:tr>
              <a:tr h="1055916">
                <a:tc>
                  <a:txBody>
                    <a:bodyPr/>
                    <a:lstStyle/>
                    <a:p>
                      <a:r>
                        <a:rPr lang="en-GB" dirty="0"/>
                        <a:t>Sports </a:t>
                      </a:r>
                    </a:p>
                  </a:txBody>
                  <a:tcPr/>
                </a:tc>
                <a:tc>
                  <a:txBody>
                    <a:bodyPr/>
                    <a:lstStyle/>
                    <a:p>
                      <a:r>
                        <a:rPr lang="en-GB" sz="1600" dirty="0"/>
                        <a:t>Basketball</a:t>
                      </a:r>
                    </a:p>
                  </a:txBody>
                  <a:tcPr/>
                </a:tc>
                <a:tc>
                  <a:txBody>
                    <a:bodyPr/>
                    <a:lstStyle/>
                    <a:p>
                      <a:r>
                        <a:rPr lang="en-GB" sz="1600" dirty="0"/>
                        <a:t>Short</a:t>
                      </a:r>
                      <a:r>
                        <a:rPr lang="en-GB" sz="1600" baseline="0" dirty="0"/>
                        <a:t> Tennis</a:t>
                      </a:r>
                      <a:endParaRPr lang="en-GB" sz="1600" dirty="0"/>
                    </a:p>
                  </a:txBody>
                  <a:tcPr/>
                </a:tc>
                <a:tc>
                  <a:txBody>
                    <a:bodyPr/>
                    <a:lstStyle/>
                    <a:p>
                      <a:r>
                        <a:rPr lang="en-GB" sz="1600" dirty="0"/>
                        <a:t>Badminton</a:t>
                      </a:r>
                    </a:p>
                  </a:txBody>
                  <a:tcPr/>
                </a:tc>
                <a:tc>
                  <a:txBody>
                    <a:bodyPr/>
                    <a:lstStyle/>
                    <a:p>
                      <a:r>
                        <a:rPr lang="en-GB" sz="1400" dirty="0"/>
                        <a:t>Gymnastics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t>Rounders/ Cricket</a:t>
                      </a:r>
                    </a:p>
                    <a:p>
                      <a:endParaRPr lang="en-GB" sz="1600" dirty="0"/>
                    </a:p>
                  </a:txBody>
                  <a:tcPr/>
                </a:tc>
                <a:tc>
                  <a:txBody>
                    <a:bodyPr/>
                    <a:lstStyle/>
                    <a:p>
                      <a:r>
                        <a:rPr lang="en-GB" sz="1600" dirty="0"/>
                        <a:t>Athletics</a:t>
                      </a:r>
                    </a:p>
                  </a:txBody>
                  <a:tcPr/>
                </a:tc>
                <a:extLst>
                  <a:ext uri="{0D108BD9-81ED-4DB2-BD59-A6C34878D82A}">
                    <a16:rowId xmlns:a16="http://schemas.microsoft.com/office/drawing/2014/main" val="18578852"/>
                  </a:ext>
                </a:extLst>
              </a:tr>
            </a:tbl>
          </a:graphicData>
        </a:graphic>
      </p:graphicFrame>
      <p:sp>
        <p:nvSpPr>
          <p:cNvPr id="5" name="TextBox 4"/>
          <p:cNvSpPr txBox="1"/>
          <p:nvPr/>
        </p:nvSpPr>
        <p:spPr>
          <a:xfrm>
            <a:off x="2344285" y="4558937"/>
            <a:ext cx="8814661" cy="646331"/>
          </a:xfrm>
          <a:prstGeom prst="rect">
            <a:avLst/>
          </a:prstGeom>
          <a:noFill/>
        </p:spPr>
        <p:txBody>
          <a:bodyPr wrap="square" rtlCol="0">
            <a:spAutoFit/>
          </a:bodyPr>
          <a:lstStyle/>
          <a:p>
            <a:r>
              <a:rPr lang="en-GB" dirty="0"/>
              <a:t>Students also have the opportunity for weekly carousel activities for team activities such as football, table tennis, basketball and boxing.</a:t>
            </a:r>
          </a:p>
        </p:txBody>
      </p:sp>
    </p:spTree>
    <p:extLst>
      <p:ext uri="{BB962C8B-B14F-4D97-AF65-F5344CB8AC3E}">
        <p14:creationId xmlns:p14="http://schemas.microsoft.com/office/powerpoint/2010/main" val="2997663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Key Stage 3/4- Heights Lane Practical Timetable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72470541"/>
              </p:ext>
            </p:extLst>
          </p:nvPr>
        </p:nvGraphicFramePr>
        <p:xfrm>
          <a:off x="2589213" y="2133600"/>
          <a:ext cx="8915403" cy="1076325"/>
        </p:xfrm>
        <a:graphic>
          <a:graphicData uri="http://schemas.openxmlformats.org/drawingml/2006/table">
            <a:tbl>
              <a:tblPr firstRow="1" bandRow="1">
                <a:tableStyleId>{5C22544A-7EE6-4342-B048-85BDC9FD1C3A}</a:tableStyleId>
              </a:tblPr>
              <a:tblGrid>
                <a:gridCol w="1273629">
                  <a:extLst>
                    <a:ext uri="{9D8B030D-6E8A-4147-A177-3AD203B41FA5}">
                      <a16:colId xmlns:a16="http://schemas.microsoft.com/office/drawing/2014/main" val="892447580"/>
                    </a:ext>
                  </a:extLst>
                </a:gridCol>
                <a:gridCol w="1244735">
                  <a:extLst>
                    <a:ext uri="{9D8B030D-6E8A-4147-A177-3AD203B41FA5}">
                      <a16:colId xmlns:a16="http://schemas.microsoft.com/office/drawing/2014/main" val="476130180"/>
                    </a:ext>
                  </a:extLst>
                </a:gridCol>
                <a:gridCol w="1302523">
                  <a:extLst>
                    <a:ext uri="{9D8B030D-6E8A-4147-A177-3AD203B41FA5}">
                      <a16:colId xmlns:a16="http://schemas.microsoft.com/office/drawing/2014/main" val="4048257451"/>
                    </a:ext>
                  </a:extLst>
                </a:gridCol>
                <a:gridCol w="1273629">
                  <a:extLst>
                    <a:ext uri="{9D8B030D-6E8A-4147-A177-3AD203B41FA5}">
                      <a16:colId xmlns:a16="http://schemas.microsoft.com/office/drawing/2014/main" val="879567214"/>
                    </a:ext>
                  </a:extLst>
                </a:gridCol>
                <a:gridCol w="1273629">
                  <a:extLst>
                    <a:ext uri="{9D8B030D-6E8A-4147-A177-3AD203B41FA5}">
                      <a16:colId xmlns:a16="http://schemas.microsoft.com/office/drawing/2014/main" val="626932257"/>
                    </a:ext>
                  </a:extLst>
                </a:gridCol>
                <a:gridCol w="1273629">
                  <a:extLst>
                    <a:ext uri="{9D8B030D-6E8A-4147-A177-3AD203B41FA5}">
                      <a16:colId xmlns:a16="http://schemas.microsoft.com/office/drawing/2014/main" val="3407768678"/>
                    </a:ext>
                  </a:extLst>
                </a:gridCol>
                <a:gridCol w="1273629">
                  <a:extLst>
                    <a:ext uri="{9D8B030D-6E8A-4147-A177-3AD203B41FA5}">
                      <a16:colId xmlns:a16="http://schemas.microsoft.com/office/drawing/2014/main" val="3195821932"/>
                    </a:ext>
                  </a:extLst>
                </a:gridCol>
              </a:tblGrid>
              <a:tr h="370840">
                <a:tc>
                  <a:txBody>
                    <a:bodyPr/>
                    <a:lstStyle/>
                    <a:p>
                      <a:r>
                        <a:rPr lang="en-GB" dirty="0"/>
                        <a:t>Terms</a:t>
                      </a:r>
                    </a:p>
                  </a:txBody>
                  <a:tcPr/>
                </a:tc>
                <a:tc>
                  <a:txBody>
                    <a:bodyPr/>
                    <a:lstStyle/>
                    <a:p>
                      <a:r>
                        <a:rPr lang="en-GB" dirty="0"/>
                        <a:t>Autumn</a:t>
                      </a:r>
                      <a:r>
                        <a:rPr lang="en-GB" baseline="0" dirty="0"/>
                        <a:t> 1</a:t>
                      </a:r>
                      <a:endParaRPr lang="en-GB" dirty="0"/>
                    </a:p>
                  </a:txBody>
                  <a:tcPr/>
                </a:tc>
                <a:tc>
                  <a:txBody>
                    <a:bodyPr/>
                    <a:lstStyle/>
                    <a:p>
                      <a:r>
                        <a:rPr lang="en-GB" dirty="0"/>
                        <a:t>Autumn 2</a:t>
                      </a:r>
                    </a:p>
                  </a:txBody>
                  <a:tcPr/>
                </a:tc>
                <a:tc>
                  <a:txBody>
                    <a:bodyPr/>
                    <a:lstStyle/>
                    <a:p>
                      <a:r>
                        <a:rPr lang="en-GB" dirty="0"/>
                        <a:t>Spring</a:t>
                      </a:r>
                      <a:r>
                        <a:rPr lang="en-GB" baseline="0" dirty="0"/>
                        <a:t> 1</a:t>
                      </a:r>
                      <a:endParaRPr lang="en-GB" dirty="0"/>
                    </a:p>
                  </a:txBody>
                  <a:tcPr/>
                </a:tc>
                <a:tc>
                  <a:txBody>
                    <a:bodyPr/>
                    <a:lstStyle/>
                    <a:p>
                      <a:r>
                        <a:rPr lang="en-GB" dirty="0"/>
                        <a:t>Spring 2</a:t>
                      </a:r>
                    </a:p>
                  </a:txBody>
                  <a:tcPr/>
                </a:tc>
                <a:tc>
                  <a:txBody>
                    <a:bodyPr/>
                    <a:lstStyle/>
                    <a:p>
                      <a:r>
                        <a:rPr lang="en-GB" dirty="0"/>
                        <a:t>Summer 1</a:t>
                      </a:r>
                    </a:p>
                  </a:txBody>
                  <a:tcPr/>
                </a:tc>
                <a:tc>
                  <a:txBody>
                    <a:bodyPr/>
                    <a:lstStyle/>
                    <a:p>
                      <a:r>
                        <a:rPr lang="en-GB" dirty="0"/>
                        <a:t>Summer 2</a:t>
                      </a:r>
                    </a:p>
                  </a:txBody>
                  <a:tcPr/>
                </a:tc>
                <a:extLst>
                  <a:ext uri="{0D108BD9-81ED-4DB2-BD59-A6C34878D82A}">
                    <a16:rowId xmlns:a16="http://schemas.microsoft.com/office/drawing/2014/main" val="2723725849"/>
                  </a:ext>
                </a:extLst>
              </a:tr>
              <a:tr h="370840">
                <a:tc>
                  <a:txBody>
                    <a:bodyPr/>
                    <a:lstStyle/>
                    <a:p>
                      <a:r>
                        <a:rPr lang="en-GB" dirty="0"/>
                        <a:t>Sports</a:t>
                      </a:r>
                    </a:p>
                  </a:txBody>
                  <a:tcPr/>
                </a:tc>
                <a:tc>
                  <a:txBody>
                    <a:bodyPr/>
                    <a:lstStyle/>
                    <a:p>
                      <a:pPr algn="l" fontAlgn="b"/>
                      <a:r>
                        <a:rPr lang="en-GB" sz="1400" b="1" i="0" u="none" strike="noStrike" dirty="0">
                          <a:solidFill>
                            <a:srgbClr val="000000"/>
                          </a:solidFill>
                          <a:effectLst/>
                          <a:latin typeface="Calibri" panose="020F0502020204030204" pitchFamily="34" charset="0"/>
                        </a:rPr>
                        <a:t>Basketball</a:t>
                      </a:r>
                    </a:p>
                  </a:txBody>
                  <a:tcPr marL="9525" marR="9525" marT="9525" marB="0" anchor="b"/>
                </a:tc>
                <a:tc>
                  <a:txBody>
                    <a:bodyPr/>
                    <a:lstStyle/>
                    <a:p>
                      <a:pPr algn="l" fontAlgn="b"/>
                      <a:r>
                        <a:rPr lang="en-GB" sz="1400" b="1" i="0" u="none" strike="noStrike">
                          <a:solidFill>
                            <a:srgbClr val="000000"/>
                          </a:solidFill>
                          <a:effectLst/>
                          <a:latin typeface="Calibri" panose="020F0502020204030204" pitchFamily="34" charset="0"/>
                        </a:rPr>
                        <a:t>Unihoc</a:t>
                      </a:r>
                    </a:p>
                  </a:txBody>
                  <a:tcPr marL="9525" marR="9525" marT="9525" marB="0" anchor="b"/>
                </a:tc>
                <a:tc>
                  <a:txBody>
                    <a:bodyPr/>
                    <a:lstStyle/>
                    <a:p>
                      <a:pPr algn="l" fontAlgn="b"/>
                      <a:r>
                        <a:rPr lang="en-GB" sz="1400" b="1" i="0" u="none" strike="noStrike">
                          <a:solidFill>
                            <a:srgbClr val="000000"/>
                          </a:solidFill>
                          <a:effectLst/>
                          <a:latin typeface="Calibri" panose="020F0502020204030204" pitchFamily="34" charset="0"/>
                        </a:rPr>
                        <a:t>Badminton</a:t>
                      </a:r>
                    </a:p>
                  </a:txBody>
                  <a:tcPr marL="9525" marR="9525" marT="9525" marB="0" anchor="b"/>
                </a:tc>
                <a:tc>
                  <a:txBody>
                    <a:bodyPr/>
                    <a:lstStyle/>
                    <a:p>
                      <a:pPr algn="l" fontAlgn="b"/>
                      <a:r>
                        <a:rPr lang="en-GB" sz="1400" b="1" i="0" u="none" strike="noStrike" dirty="0">
                          <a:solidFill>
                            <a:srgbClr val="000000"/>
                          </a:solidFill>
                          <a:effectLst/>
                          <a:latin typeface="Calibri" panose="020F0502020204030204" pitchFamily="34" charset="0"/>
                        </a:rPr>
                        <a:t>Volleyball</a:t>
                      </a:r>
                    </a:p>
                  </a:txBody>
                  <a:tcPr marL="9525" marR="9525" marT="9525" marB="0" anchor="b"/>
                </a:tc>
                <a:tc>
                  <a:txBody>
                    <a:bodyPr/>
                    <a:lstStyle/>
                    <a:p>
                      <a:pPr algn="l" fontAlgn="b"/>
                      <a:r>
                        <a:rPr lang="en-GB" sz="1400" b="1" i="0" u="none" strike="noStrike">
                          <a:solidFill>
                            <a:srgbClr val="000000"/>
                          </a:solidFill>
                          <a:effectLst/>
                          <a:latin typeface="Calibri" panose="020F0502020204030204" pitchFamily="34" charset="0"/>
                        </a:rPr>
                        <a:t>Cricket/ Rounders</a:t>
                      </a:r>
                    </a:p>
                  </a:txBody>
                  <a:tcPr marL="9525" marR="9525" marT="9525" marB="0" anchor="b"/>
                </a:tc>
                <a:tc>
                  <a:txBody>
                    <a:bodyPr/>
                    <a:lstStyle/>
                    <a:p>
                      <a:pPr algn="l" fontAlgn="b"/>
                      <a:r>
                        <a:rPr lang="en-GB" sz="1400" b="1" i="0" u="none" strike="noStrike" dirty="0">
                          <a:solidFill>
                            <a:srgbClr val="000000"/>
                          </a:solidFill>
                          <a:effectLst/>
                          <a:latin typeface="Calibri" panose="020F0502020204030204" pitchFamily="34" charset="0"/>
                        </a:rPr>
                        <a:t>Tennis</a:t>
                      </a:r>
                    </a:p>
                  </a:txBody>
                  <a:tcPr marL="9525" marR="9525" marT="9525" marB="0" anchor="b"/>
                </a:tc>
                <a:extLst>
                  <a:ext uri="{0D108BD9-81ED-4DB2-BD59-A6C34878D82A}">
                    <a16:rowId xmlns:a16="http://schemas.microsoft.com/office/drawing/2014/main" val="3476030370"/>
                  </a:ext>
                </a:extLst>
              </a:tr>
            </a:tbl>
          </a:graphicData>
        </a:graphic>
      </p:graphicFrame>
    </p:spTree>
    <p:extLst>
      <p:ext uri="{BB962C8B-B14F-4D97-AF65-F5344CB8AC3E}">
        <p14:creationId xmlns:p14="http://schemas.microsoft.com/office/powerpoint/2010/main" val="604160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0"/>
            <a:ext cx="8915399" cy="2262781"/>
          </a:xfrm>
        </p:spPr>
        <p:txBody>
          <a:bodyPr>
            <a:normAutofit/>
          </a:bodyPr>
          <a:lstStyle/>
          <a:p>
            <a:r>
              <a:rPr lang="en-GB" sz="4800" dirty="0"/>
              <a:t>Heights Lane Skills Curriculum</a:t>
            </a:r>
          </a:p>
        </p:txBody>
      </p:sp>
      <p:sp>
        <p:nvSpPr>
          <p:cNvPr id="3" name="Subtitle 2"/>
          <p:cNvSpPr>
            <a:spLocks noGrp="1"/>
          </p:cNvSpPr>
          <p:nvPr>
            <p:ph type="subTitle" idx="1"/>
          </p:nvPr>
        </p:nvSpPr>
        <p:spPr>
          <a:xfrm>
            <a:off x="2589212" y="2311409"/>
            <a:ext cx="8915399" cy="3190212"/>
          </a:xfrm>
        </p:spPr>
        <p:txBody>
          <a:bodyPr/>
          <a:lstStyle/>
          <a:p>
            <a:r>
              <a:rPr lang="en-GB" dirty="0"/>
              <a:t>The skills curriculum has been created to support the development and wellbeing of students that maybe slightly disadvantaged with their development.</a:t>
            </a:r>
          </a:p>
          <a:p>
            <a:r>
              <a:rPr lang="en-GB" dirty="0"/>
              <a:t>The skills curriculum in developing the main skill sets for Gross Motor Skills Development.</a:t>
            </a:r>
          </a:p>
          <a:p>
            <a:r>
              <a:rPr lang="en-GB" dirty="0"/>
              <a:t> </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024697193"/>
              </p:ext>
            </p:extLst>
          </p:nvPr>
        </p:nvGraphicFramePr>
        <p:xfrm>
          <a:off x="3452813" y="3906515"/>
          <a:ext cx="5725160" cy="2674368"/>
        </p:xfrm>
        <a:graphic>
          <a:graphicData uri="http://schemas.openxmlformats.org/drawingml/2006/table">
            <a:tbl>
              <a:tblPr firstRow="1" firstCol="1" bandRow="1">
                <a:tableStyleId>{5C22544A-7EE6-4342-B048-85BDC9FD1C3A}</a:tableStyleId>
              </a:tblPr>
              <a:tblGrid>
                <a:gridCol w="2862580">
                  <a:extLst>
                    <a:ext uri="{9D8B030D-6E8A-4147-A177-3AD203B41FA5}">
                      <a16:colId xmlns:a16="http://schemas.microsoft.com/office/drawing/2014/main" val="3344449541"/>
                    </a:ext>
                  </a:extLst>
                </a:gridCol>
                <a:gridCol w="2862580">
                  <a:extLst>
                    <a:ext uri="{9D8B030D-6E8A-4147-A177-3AD203B41FA5}">
                      <a16:colId xmlns:a16="http://schemas.microsoft.com/office/drawing/2014/main" val="424539867"/>
                    </a:ext>
                  </a:extLst>
                </a:gridCol>
              </a:tblGrid>
              <a:tr h="0">
                <a:tc>
                  <a:txBody>
                    <a:bodyPr/>
                    <a:lstStyle/>
                    <a:p>
                      <a:pPr>
                        <a:lnSpc>
                          <a:spcPct val="107000"/>
                        </a:lnSpc>
                        <a:spcAft>
                          <a:spcPts val="0"/>
                        </a:spcAft>
                      </a:pPr>
                      <a:r>
                        <a:rPr lang="en-GB" sz="1100">
                          <a:effectLst/>
                        </a:rPr>
                        <a:t>Components of Core Skills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Associated programmes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2520572"/>
                  </a:ext>
                </a:extLst>
              </a:tr>
              <a:tr h="0">
                <a:tc>
                  <a:txBody>
                    <a:bodyPr/>
                    <a:lstStyle/>
                    <a:p>
                      <a:pPr>
                        <a:lnSpc>
                          <a:spcPct val="107000"/>
                        </a:lnSpc>
                        <a:spcAft>
                          <a:spcPts val="0"/>
                        </a:spcAft>
                      </a:pPr>
                      <a:r>
                        <a:rPr lang="en-GB" sz="1100">
                          <a:effectLst/>
                        </a:rPr>
                        <a:t>Balance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Balance</a:t>
                      </a:r>
                      <a:endParaRPr lang="en-GB" sz="1100">
                        <a:effectLst/>
                      </a:endParaRPr>
                    </a:p>
                    <a:p>
                      <a:pPr>
                        <a:lnSpc>
                          <a:spcPct val="107000"/>
                        </a:lnSpc>
                        <a:spcAft>
                          <a:spcPts val="0"/>
                        </a:spcAft>
                      </a:pPr>
                      <a:r>
                        <a:rPr lang="en-GB" sz="1200">
                          <a:effectLst/>
                        </a:rPr>
                        <a:t>Jumping</a:t>
                      </a:r>
                      <a:endParaRPr lang="en-GB" sz="1100">
                        <a:effectLst/>
                      </a:endParaRPr>
                    </a:p>
                    <a:p>
                      <a:pPr>
                        <a:lnSpc>
                          <a:spcPct val="107000"/>
                        </a:lnSpc>
                        <a:spcAft>
                          <a:spcPts val="0"/>
                        </a:spcAft>
                      </a:pPr>
                      <a:r>
                        <a:rPr lang="en-GB" sz="1200">
                          <a:effectLst/>
                        </a:rPr>
                        <a:t>Hopping</a:t>
                      </a:r>
                      <a:endParaRPr lang="en-GB" sz="1100">
                        <a:effectLst/>
                      </a:endParaRPr>
                    </a:p>
                    <a:p>
                      <a:pPr>
                        <a:lnSpc>
                          <a:spcPct val="107000"/>
                        </a:lnSpc>
                        <a:spcAft>
                          <a:spcPts val="0"/>
                        </a:spcAft>
                      </a:pPr>
                      <a:r>
                        <a:rPr lang="en-GB" sz="1200">
                          <a:effectLst/>
                        </a:rPr>
                        <a:t>Skipping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2649889"/>
                  </a:ext>
                </a:extLst>
              </a:tr>
              <a:tr h="0">
                <a:tc>
                  <a:txBody>
                    <a:bodyPr/>
                    <a:lstStyle/>
                    <a:p>
                      <a:pPr>
                        <a:lnSpc>
                          <a:spcPct val="107000"/>
                        </a:lnSpc>
                        <a:spcAft>
                          <a:spcPts val="0"/>
                        </a:spcAft>
                      </a:pPr>
                      <a:r>
                        <a:rPr lang="en-GB" sz="1100">
                          <a:effectLst/>
                        </a:rPr>
                        <a:t>Strength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Strength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6886464"/>
                  </a:ext>
                </a:extLst>
              </a:tr>
              <a:tr h="0">
                <a:tc>
                  <a:txBody>
                    <a:bodyPr/>
                    <a:lstStyle/>
                    <a:p>
                      <a:pPr>
                        <a:lnSpc>
                          <a:spcPct val="107000"/>
                        </a:lnSpc>
                        <a:spcAft>
                          <a:spcPts val="0"/>
                        </a:spcAft>
                      </a:pPr>
                      <a:r>
                        <a:rPr lang="en-GB" sz="1100">
                          <a:effectLst/>
                        </a:rPr>
                        <a:t>Understanding of body schema and position in space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Body awareness</a:t>
                      </a:r>
                      <a:endParaRPr lang="en-GB" sz="1100">
                        <a:effectLst/>
                      </a:endParaRPr>
                    </a:p>
                    <a:p>
                      <a:pPr>
                        <a:lnSpc>
                          <a:spcPct val="107000"/>
                        </a:lnSpc>
                        <a:spcAft>
                          <a:spcPts val="0"/>
                        </a:spcAft>
                      </a:pPr>
                      <a:r>
                        <a:rPr lang="en-GB" sz="1200">
                          <a:effectLst/>
                        </a:rPr>
                        <a:t>Strength</a:t>
                      </a:r>
                      <a:endParaRPr lang="en-GB" sz="1100">
                        <a:effectLst/>
                      </a:endParaRPr>
                    </a:p>
                    <a:p>
                      <a:pPr>
                        <a:lnSpc>
                          <a:spcPct val="107000"/>
                        </a:lnSpc>
                        <a:spcAft>
                          <a:spcPts val="0"/>
                        </a:spcAft>
                      </a:pPr>
                      <a:r>
                        <a:rPr lang="en-GB" sz="1200">
                          <a:effectLst/>
                        </a:rPr>
                        <a:t>Knowledge of right and left</a:t>
                      </a:r>
                      <a:endParaRPr lang="en-GB" sz="1100">
                        <a:effectLst/>
                      </a:endParaRPr>
                    </a:p>
                    <a:p>
                      <a:pPr>
                        <a:lnSpc>
                          <a:spcPct val="107000"/>
                        </a:lnSpc>
                        <a:spcAft>
                          <a:spcPts val="0"/>
                        </a:spcAft>
                      </a:pPr>
                      <a:r>
                        <a:rPr lang="en-GB" sz="1200">
                          <a:effectLst/>
                        </a:rPr>
                        <a:t>Bilateral coordination/integration</a:t>
                      </a:r>
                      <a:endParaRPr lang="en-GB" sz="1100">
                        <a:effectLst/>
                      </a:endParaRPr>
                    </a:p>
                    <a:p>
                      <a:pPr>
                        <a:lnSpc>
                          <a:spcPct val="107000"/>
                        </a:lnSpc>
                        <a:spcAft>
                          <a:spcPts val="0"/>
                        </a:spcAft>
                      </a:pPr>
                      <a:r>
                        <a:rPr lang="en-GB" sz="1200">
                          <a:effectLst/>
                        </a:rPr>
                        <a:t>Spatial awareness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8271522"/>
                  </a:ext>
                </a:extLst>
              </a:tr>
              <a:tr h="0">
                <a:tc>
                  <a:txBody>
                    <a:bodyPr/>
                    <a:lstStyle/>
                    <a:p>
                      <a:pPr>
                        <a:lnSpc>
                          <a:spcPct val="107000"/>
                        </a:lnSpc>
                        <a:spcAft>
                          <a:spcPts val="0"/>
                        </a:spcAft>
                      </a:pPr>
                      <a:r>
                        <a:rPr lang="en-GB" sz="1100">
                          <a:effectLst/>
                        </a:rPr>
                        <a:t>Visual skills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Recognition and visualisation</a:t>
                      </a:r>
                      <a:endParaRPr lang="en-GB" sz="1100" dirty="0">
                        <a:effectLst/>
                      </a:endParaRPr>
                    </a:p>
                    <a:p>
                      <a:pPr>
                        <a:lnSpc>
                          <a:spcPct val="107000"/>
                        </a:lnSpc>
                        <a:spcAft>
                          <a:spcPts val="0"/>
                        </a:spcAft>
                      </a:pPr>
                      <a:r>
                        <a:rPr lang="en-GB" sz="1200" dirty="0">
                          <a:effectLst/>
                        </a:rPr>
                        <a:t>Visual perception</a:t>
                      </a:r>
                      <a:endParaRPr lang="en-GB" sz="1100" dirty="0">
                        <a:effectLst/>
                      </a:endParaRPr>
                    </a:p>
                    <a:p>
                      <a:pPr>
                        <a:lnSpc>
                          <a:spcPct val="107000"/>
                        </a:lnSpc>
                        <a:spcAft>
                          <a:spcPts val="0"/>
                        </a:spcAft>
                      </a:pPr>
                      <a:r>
                        <a:rPr lang="en-GB" sz="1200" dirty="0">
                          <a:effectLst/>
                        </a:rPr>
                        <a:t>Visual recall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0434854"/>
                  </a:ext>
                </a:extLst>
              </a:tr>
            </a:tbl>
          </a:graphicData>
        </a:graphic>
      </p:graphicFrame>
    </p:spTree>
    <p:extLst>
      <p:ext uri="{BB962C8B-B14F-4D97-AF65-F5344CB8AC3E}">
        <p14:creationId xmlns:p14="http://schemas.microsoft.com/office/powerpoint/2010/main" val="2285009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Stage 3/4- </a:t>
            </a:r>
            <a:r>
              <a:rPr lang="en-GB" dirty="0" err="1"/>
              <a:t>Darnhill</a:t>
            </a:r>
            <a:r>
              <a:rPr lang="en-GB" dirty="0"/>
              <a:t> Practical Timetable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7904668"/>
              </p:ext>
            </p:extLst>
          </p:nvPr>
        </p:nvGraphicFramePr>
        <p:xfrm>
          <a:off x="2589213" y="2133600"/>
          <a:ext cx="8915403" cy="1076325"/>
        </p:xfrm>
        <a:graphic>
          <a:graphicData uri="http://schemas.openxmlformats.org/drawingml/2006/table">
            <a:tbl>
              <a:tblPr firstRow="1" bandRow="1">
                <a:tableStyleId>{5C22544A-7EE6-4342-B048-85BDC9FD1C3A}</a:tableStyleId>
              </a:tblPr>
              <a:tblGrid>
                <a:gridCol w="1273629">
                  <a:extLst>
                    <a:ext uri="{9D8B030D-6E8A-4147-A177-3AD203B41FA5}">
                      <a16:colId xmlns:a16="http://schemas.microsoft.com/office/drawing/2014/main" val="3586689981"/>
                    </a:ext>
                  </a:extLst>
                </a:gridCol>
                <a:gridCol w="1273629">
                  <a:extLst>
                    <a:ext uri="{9D8B030D-6E8A-4147-A177-3AD203B41FA5}">
                      <a16:colId xmlns:a16="http://schemas.microsoft.com/office/drawing/2014/main" val="3604310328"/>
                    </a:ext>
                  </a:extLst>
                </a:gridCol>
                <a:gridCol w="1273629">
                  <a:extLst>
                    <a:ext uri="{9D8B030D-6E8A-4147-A177-3AD203B41FA5}">
                      <a16:colId xmlns:a16="http://schemas.microsoft.com/office/drawing/2014/main" val="3423275626"/>
                    </a:ext>
                  </a:extLst>
                </a:gridCol>
                <a:gridCol w="1273629">
                  <a:extLst>
                    <a:ext uri="{9D8B030D-6E8A-4147-A177-3AD203B41FA5}">
                      <a16:colId xmlns:a16="http://schemas.microsoft.com/office/drawing/2014/main" val="1967313348"/>
                    </a:ext>
                  </a:extLst>
                </a:gridCol>
                <a:gridCol w="1273629">
                  <a:extLst>
                    <a:ext uri="{9D8B030D-6E8A-4147-A177-3AD203B41FA5}">
                      <a16:colId xmlns:a16="http://schemas.microsoft.com/office/drawing/2014/main" val="2744098620"/>
                    </a:ext>
                  </a:extLst>
                </a:gridCol>
                <a:gridCol w="1273629">
                  <a:extLst>
                    <a:ext uri="{9D8B030D-6E8A-4147-A177-3AD203B41FA5}">
                      <a16:colId xmlns:a16="http://schemas.microsoft.com/office/drawing/2014/main" val="2733808203"/>
                    </a:ext>
                  </a:extLst>
                </a:gridCol>
                <a:gridCol w="1273629">
                  <a:extLst>
                    <a:ext uri="{9D8B030D-6E8A-4147-A177-3AD203B41FA5}">
                      <a16:colId xmlns:a16="http://schemas.microsoft.com/office/drawing/2014/main" val="4131975249"/>
                    </a:ext>
                  </a:extLst>
                </a:gridCol>
              </a:tblGrid>
              <a:tr h="370840">
                <a:tc>
                  <a:txBody>
                    <a:bodyPr/>
                    <a:lstStyle/>
                    <a:p>
                      <a:r>
                        <a:rPr lang="en-GB" dirty="0"/>
                        <a:t>Terms</a:t>
                      </a:r>
                    </a:p>
                  </a:txBody>
                  <a:tcPr/>
                </a:tc>
                <a:tc>
                  <a:txBody>
                    <a:bodyPr/>
                    <a:lstStyle/>
                    <a:p>
                      <a:r>
                        <a:rPr lang="en-GB" dirty="0"/>
                        <a:t>Autumn</a:t>
                      </a:r>
                      <a:r>
                        <a:rPr lang="en-GB" baseline="0" dirty="0"/>
                        <a:t> 1</a:t>
                      </a:r>
                      <a:endParaRPr lang="en-GB" dirty="0"/>
                    </a:p>
                  </a:txBody>
                  <a:tcPr/>
                </a:tc>
                <a:tc>
                  <a:txBody>
                    <a:bodyPr/>
                    <a:lstStyle/>
                    <a:p>
                      <a:r>
                        <a:rPr lang="en-GB" dirty="0"/>
                        <a:t>Autumn 2</a:t>
                      </a:r>
                    </a:p>
                  </a:txBody>
                  <a:tcPr/>
                </a:tc>
                <a:tc>
                  <a:txBody>
                    <a:bodyPr/>
                    <a:lstStyle/>
                    <a:p>
                      <a:r>
                        <a:rPr lang="en-GB" dirty="0"/>
                        <a:t>Spring</a:t>
                      </a:r>
                      <a:r>
                        <a:rPr lang="en-GB" baseline="0" dirty="0"/>
                        <a:t> 1</a:t>
                      </a:r>
                      <a:endParaRPr lang="en-GB" dirty="0"/>
                    </a:p>
                  </a:txBody>
                  <a:tcPr/>
                </a:tc>
                <a:tc>
                  <a:txBody>
                    <a:bodyPr/>
                    <a:lstStyle/>
                    <a:p>
                      <a:r>
                        <a:rPr lang="en-GB" dirty="0"/>
                        <a:t>Spring 2</a:t>
                      </a:r>
                    </a:p>
                  </a:txBody>
                  <a:tcPr/>
                </a:tc>
                <a:tc>
                  <a:txBody>
                    <a:bodyPr/>
                    <a:lstStyle/>
                    <a:p>
                      <a:r>
                        <a:rPr lang="en-GB" dirty="0"/>
                        <a:t>Summer 1</a:t>
                      </a:r>
                    </a:p>
                  </a:txBody>
                  <a:tcPr/>
                </a:tc>
                <a:tc>
                  <a:txBody>
                    <a:bodyPr/>
                    <a:lstStyle/>
                    <a:p>
                      <a:r>
                        <a:rPr lang="en-GB" dirty="0"/>
                        <a:t>Summer 2</a:t>
                      </a:r>
                    </a:p>
                  </a:txBody>
                  <a:tcPr/>
                </a:tc>
                <a:extLst>
                  <a:ext uri="{0D108BD9-81ED-4DB2-BD59-A6C34878D82A}">
                    <a16:rowId xmlns:a16="http://schemas.microsoft.com/office/drawing/2014/main" val="2248945789"/>
                  </a:ext>
                </a:extLst>
              </a:tr>
              <a:tr h="370840">
                <a:tc>
                  <a:txBody>
                    <a:bodyPr/>
                    <a:lstStyle/>
                    <a:p>
                      <a:r>
                        <a:rPr lang="en-GB" dirty="0"/>
                        <a:t>Sports</a:t>
                      </a:r>
                    </a:p>
                  </a:txBody>
                  <a:tcPr/>
                </a:tc>
                <a:tc>
                  <a:txBody>
                    <a:bodyPr/>
                    <a:lstStyle/>
                    <a:p>
                      <a:pPr algn="l" fontAlgn="b"/>
                      <a:r>
                        <a:rPr lang="en-GB" sz="1400" b="1" i="0" u="none" strike="noStrike" dirty="0">
                          <a:solidFill>
                            <a:srgbClr val="000000"/>
                          </a:solidFill>
                          <a:effectLst/>
                          <a:latin typeface="Calibri" panose="020F0502020204030204" pitchFamily="34" charset="0"/>
                        </a:rPr>
                        <a:t>Football</a:t>
                      </a:r>
                    </a:p>
                  </a:txBody>
                  <a:tcPr marL="9525" marR="9525" marT="9525" marB="0" anchor="b"/>
                </a:tc>
                <a:tc>
                  <a:txBody>
                    <a:bodyPr/>
                    <a:lstStyle/>
                    <a:p>
                      <a:pPr algn="l" fontAlgn="b"/>
                      <a:r>
                        <a:rPr lang="en-GB" sz="1400" b="1" i="0" u="none" strike="noStrike">
                          <a:solidFill>
                            <a:srgbClr val="000000"/>
                          </a:solidFill>
                          <a:effectLst/>
                          <a:latin typeface="Calibri" panose="020F0502020204030204" pitchFamily="34" charset="0"/>
                        </a:rPr>
                        <a:t>Table</a:t>
                      </a:r>
                      <a:r>
                        <a:rPr lang="en-GB" sz="1400" b="1" i="0" u="none" strike="noStrike" baseline="0">
                          <a:solidFill>
                            <a:srgbClr val="000000"/>
                          </a:solidFill>
                          <a:effectLst/>
                          <a:latin typeface="Calibri" panose="020F0502020204030204" pitchFamily="34" charset="0"/>
                        </a:rPr>
                        <a:t> Tennis</a:t>
                      </a:r>
                      <a:endParaRPr lang="en-GB"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400" b="1" i="0" u="none" strike="noStrike">
                          <a:solidFill>
                            <a:srgbClr val="000000"/>
                          </a:solidFill>
                          <a:effectLst/>
                          <a:latin typeface="Calibri" panose="020F0502020204030204" pitchFamily="34" charset="0"/>
                        </a:rPr>
                        <a:t>Badminton</a:t>
                      </a:r>
                    </a:p>
                  </a:txBody>
                  <a:tcPr marL="9525" marR="9525" marT="9525" marB="0" anchor="b"/>
                </a:tc>
                <a:tc>
                  <a:txBody>
                    <a:bodyPr/>
                    <a:lstStyle/>
                    <a:p>
                      <a:pPr algn="l" fontAlgn="b"/>
                      <a:r>
                        <a:rPr lang="en-GB" sz="1400" b="1" i="0" u="none" strike="noStrike">
                          <a:solidFill>
                            <a:srgbClr val="000000"/>
                          </a:solidFill>
                          <a:effectLst/>
                          <a:latin typeface="Calibri" panose="020F0502020204030204" pitchFamily="34" charset="0"/>
                        </a:rPr>
                        <a:t>Basketball</a:t>
                      </a:r>
                    </a:p>
                  </a:txBody>
                  <a:tcPr marL="9525" marR="9525" marT="9525" marB="0" anchor="b"/>
                </a:tc>
                <a:tc>
                  <a:txBody>
                    <a:bodyPr/>
                    <a:lstStyle/>
                    <a:p>
                      <a:pPr algn="l" fontAlgn="b"/>
                      <a:r>
                        <a:rPr lang="en-GB" sz="1400" b="1" i="0" u="none" strike="noStrike">
                          <a:solidFill>
                            <a:srgbClr val="000000"/>
                          </a:solidFill>
                          <a:effectLst/>
                          <a:latin typeface="Calibri" panose="020F0502020204030204" pitchFamily="34" charset="0"/>
                        </a:rPr>
                        <a:t>Cricket/ Rounders</a:t>
                      </a:r>
                    </a:p>
                  </a:txBody>
                  <a:tcPr marL="9525" marR="9525" marT="9525" marB="0" anchor="b"/>
                </a:tc>
                <a:tc>
                  <a:txBody>
                    <a:bodyPr/>
                    <a:lstStyle/>
                    <a:p>
                      <a:pPr algn="l" fontAlgn="b"/>
                      <a:r>
                        <a:rPr lang="en-GB" sz="1400" b="1" i="0" u="none" strike="noStrike" dirty="0">
                          <a:solidFill>
                            <a:srgbClr val="000000"/>
                          </a:solidFill>
                          <a:effectLst/>
                          <a:latin typeface="Calibri" panose="020F0502020204030204" pitchFamily="34" charset="0"/>
                        </a:rPr>
                        <a:t>Tennis</a:t>
                      </a:r>
                    </a:p>
                  </a:txBody>
                  <a:tcPr marL="9525" marR="9525" marT="9525" marB="0" anchor="b"/>
                </a:tc>
                <a:extLst>
                  <a:ext uri="{0D108BD9-81ED-4DB2-BD59-A6C34878D82A}">
                    <a16:rowId xmlns:a16="http://schemas.microsoft.com/office/drawing/2014/main" val="4063112089"/>
                  </a:ext>
                </a:extLst>
              </a:tr>
            </a:tbl>
          </a:graphicData>
        </a:graphic>
      </p:graphicFrame>
      <p:sp>
        <p:nvSpPr>
          <p:cNvPr id="3" name="TextBox 2"/>
          <p:cNvSpPr txBox="1"/>
          <p:nvPr/>
        </p:nvSpPr>
        <p:spPr>
          <a:xfrm>
            <a:off x="2589213" y="3788229"/>
            <a:ext cx="8915399" cy="646331"/>
          </a:xfrm>
          <a:prstGeom prst="rect">
            <a:avLst/>
          </a:prstGeom>
          <a:noFill/>
        </p:spPr>
        <p:txBody>
          <a:bodyPr wrap="square" rtlCol="0">
            <a:spAutoFit/>
          </a:bodyPr>
          <a:lstStyle/>
          <a:p>
            <a:r>
              <a:rPr lang="en-GB"/>
              <a:t>Students also have the opportunity for weekly carousel activities for team activities such as football, table tennis, basketball and boxing.</a:t>
            </a:r>
            <a:endParaRPr lang="en-GB" dirty="0"/>
          </a:p>
        </p:txBody>
      </p:sp>
    </p:spTree>
    <p:extLst>
      <p:ext uri="{BB962C8B-B14F-4D97-AF65-F5344CB8AC3E}">
        <p14:creationId xmlns:p14="http://schemas.microsoft.com/office/powerpoint/2010/main" val="1290621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769883"/>
            <a:ext cx="8915399" cy="2262781"/>
          </a:xfrm>
        </p:spPr>
        <p:txBody>
          <a:bodyPr/>
          <a:lstStyle/>
          <a:p>
            <a:r>
              <a:rPr lang="en-GB" dirty="0"/>
              <a:t>Promoting Own Health</a:t>
            </a:r>
          </a:p>
        </p:txBody>
      </p:sp>
      <p:sp>
        <p:nvSpPr>
          <p:cNvPr id="3" name="Subtitle 2"/>
          <p:cNvSpPr>
            <a:spLocks noGrp="1"/>
          </p:cNvSpPr>
          <p:nvPr>
            <p:ph type="subTitle" idx="1"/>
          </p:nvPr>
        </p:nvSpPr>
        <p:spPr>
          <a:xfrm>
            <a:off x="2589213" y="3032665"/>
            <a:ext cx="8915399" cy="2870998"/>
          </a:xfrm>
        </p:spPr>
        <p:txBody>
          <a:bodyPr/>
          <a:lstStyle/>
          <a:p>
            <a:r>
              <a:rPr lang="en-GB" dirty="0"/>
              <a:t>A new promotion for the Key stage 3/4 curriculum in PE. Students have the opportunity to reflect and improve their own personal health and work towards accreditation. There is the opportunity to explore various Factors in students health such has healthy eating, healthier training regimes, improving personal health and taking part in sport within their local communities in their own time.</a:t>
            </a:r>
          </a:p>
          <a:p>
            <a:r>
              <a:rPr lang="en-GB" dirty="0"/>
              <a:t>Students will be promoting and monitoring their own health journey’s throughout the year with opportunities to enhance their health and wellbeing. </a:t>
            </a:r>
          </a:p>
        </p:txBody>
      </p:sp>
    </p:spTree>
    <p:extLst>
      <p:ext uri="{BB962C8B-B14F-4D97-AF65-F5344CB8AC3E}">
        <p14:creationId xmlns:p14="http://schemas.microsoft.com/office/powerpoint/2010/main" val="1694971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4620" y="265387"/>
            <a:ext cx="8915399" cy="964324"/>
          </a:xfrm>
        </p:spPr>
        <p:txBody>
          <a:bodyPr/>
          <a:lstStyle/>
          <a:p>
            <a:r>
              <a:rPr lang="en-GB" dirty="0"/>
              <a:t>Key Stage 4</a:t>
            </a:r>
          </a:p>
        </p:txBody>
      </p:sp>
      <p:sp>
        <p:nvSpPr>
          <p:cNvPr id="3" name="Subtitle 2"/>
          <p:cNvSpPr>
            <a:spLocks noGrp="1"/>
          </p:cNvSpPr>
          <p:nvPr>
            <p:ph type="subTitle" idx="1"/>
          </p:nvPr>
        </p:nvSpPr>
        <p:spPr>
          <a:xfrm>
            <a:off x="2589213" y="1492469"/>
            <a:ext cx="8915399" cy="4876800"/>
          </a:xfrm>
        </p:spPr>
        <p:txBody>
          <a:bodyPr>
            <a:normAutofit fontScale="70000" lnSpcReduction="20000"/>
          </a:bodyPr>
          <a:lstStyle/>
          <a:p>
            <a:r>
              <a:rPr lang="en-US" dirty="0"/>
              <a:t>Pupils have the opportunity to tackle complex and demanding physical activities. They can get involved in a range of activities that develops personal fitness and promotes an active, healthy lifestyle.</a:t>
            </a:r>
          </a:p>
          <a:p>
            <a:br>
              <a:rPr lang="en-US" dirty="0"/>
            </a:br>
            <a:r>
              <a:rPr lang="en-US" dirty="0"/>
              <a:t>Pupils are taught to:</a:t>
            </a:r>
          </a:p>
          <a:p>
            <a:br>
              <a:rPr lang="en-US" dirty="0"/>
            </a:br>
            <a:r>
              <a:rPr lang="en-US" dirty="0"/>
              <a:t> use and develop a variety of tactics and strategies to overcome opponents in team and</a:t>
            </a:r>
            <a:br>
              <a:rPr lang="en-US" dirty="0"/>
            </a:br>
            <a:r>
              <a:rPr lang="en-US" dirty="0"/>
              <a:t>individual games [for example, badminton, basketball, cricket, football, hockey, netball,</a:t>
            </a:r>
            <a:br>
              <a:rPr lang="en-US" dirty="0"/>
            </a:br>
            <a:r>
              <a:rPr lang="en-US" dirty="0" err="1"/>
              <a:t>rounders</a:t>
            </a:r>
            <a:r>
              <a:rPr lang="en-US" dirty="0"/>
              <a:t>, rugby and tennis]</a:t>
            </a:r>
            <a:br>
              <a:rPr lang="en-US" dirty="0"/>
            </a:br>
            <a:r>
              <a:rPr lang="en-US" dirty="0"/>
              <a:t> develop their technique and improve their performance in other competitive sports,[for</a:t>
            </a:r>
            <a:br>
              <a:rPr lang="en-US" dirty="0"/>
            </a:br>
            <a:r>
              <a:rPr lang="en-US" dirty="0"/>
              <a:t>example, athletics and gymnastics], or other physical activities [for example, dance]</a:t>
            </a:r>
            <a:br>
              <a:rPr lang="en-US" dirty="0"/>
            </a:br>
            <a:r>
              <a:rPr lang="en-US" dirty="0"/>
              <a:t> take part in further outdoor and adventurous activities in a range of environments which</a:t>
            </a:r>
            <a:br>
              <a:rPr lang="en-US" dirty="0"/>
            </a:br>
            <a:r>
              <a:rPr lang="en-US" dirty="0"/>
              <a:t>present intellectual and physical challenges and which encourage pupils to work in a</a:t>
            </a:r>
            <a:br>
              <a:rPr lang="en-US" dirty="0"/>
            </a:br>
            <a:r>
              <a:rPr lang="en-US" dirty="0"/>
              <a:t>team, building on trust and developing skills to solve problems, either individually or as</a:t>
            </a:r>
            <a:br>
              <a:rPr lang="en-US" dirty="0"/>
            </a:br>
            <a:r>
              <a:rPr lang="en-US" dirty="0"/>
              <a:t>a group</a:t>
            </a:r>
            <a:br>
              <a:rPr lang="en-US" dirty="0"/>
            </a:br>
            <a:r>
              <a:rPr lang="en-US" dirty="0"/>
              <a:t> evaluate their performances compared to previous ones and demonstrate improvement</a:t>
            </a:r>
            <a:br>
              <a:rPr lang="en-US" dirty="0"/>
            </a:br>
            <a:r>
              <a:rPr lang="en-US" dirty="0"/>
              <a:t>across a range of physical activities to achieve their personal best</a:t>
            </a:r>
            <a:br>
              <a:rPr lang="en-US" dirty="0"/>
            </a:br>
            <a:r>
              <a:rPr lang="en-US" dirty="0"/>
              <a:t> continue to take part regularly in competitive sports and activities outside school</a:t>
            </a:r>
            <a:br>
              <a:rPr lang="en-US" dirty="0"/>
            </a:br>
            <a:r>
              <a:rPr lang="en-US" dirty="0"/>
              <a:t>through community links or sports clubs. </a:t>
            </a:r>
          </a:p>
          <a:p>
            <a:endParaRPr lang="en-US" dirty="0"/>
          </a:p>
          <a:p>
            <a:r>
              <a:rPr lang="en-US" dirty="0"/>
              <a:t>To further compliment the key stage 4 curriculum, students have the opportunity to complete a GCSE in PE. Details of the Qualification can be found via the link below.</a:t>
            </a:r>
          </a:p>
          <a:p>
            <a:r>
              <a:rPr lang="en-US" dirty="0">
                <a:hlinkClick r:id="rId2"/>
              </a:rPr>
              <a:t>https://filestore.aqa.org.uk/resources/pe/specifications/AQA-8582-SP-2016.PDF</a:t>
            </a:r>
            <a:endParaRPr lang="en-US" dirty="0"/>
          </a:p>
          <a:p>
            <a:br>
              <a:rPr lang="en-US" dirty="0"/>
            </a:br>
            <a:endParaRPr lang="en-GB" dirty="0"/>
          </a:p>
        </p:txBody>
      </p:sp>
    </p:spTree>
    <p:extLst>
      <p:ext uri="{BB962C8B-B14F-4D97-AF65-F5344CB8AC3E}">
        <p14:creationId xmlns:p14="http://schemas.microsoft.com/office/powerpoint/2010/main" val="202167876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61986055F3C74C91A520B298C5C404" ma:contentTypeVersion="12" ma:contentTypeDescription="Create a new document." ma:contentTypeScope="" ma:versionID="47aa3fd55df3ddf8d6463a12862327d3">
  <xsd:schema xmlns:xsd="http://www.w3.org/2001/XMLSchema" xmlns:xs="http://www.w3.org/2001/XMLSchema" xmlns:p="http://schemas.microsoft.com/office/2006/metadata/properties" xmlns:ns2="47e7fd43-a53c-4b6e-b08e-b202e2b5d26a" xmlns:ns3="f40e1e69-9953-4140-9a8d-7bfd8b147124" targetNamespace="http://schemas.microsoft.com/office/2006/metadata/properties" ma:root="true" ma:fieldsID="eea5eb32a0399153f1b92108843cdd0d" ns2:_="" ns3:_="">
    <xsd:import namespace="47e7fd43-a53c-4b6e-b08e-b202e2b5d26a"/>
    <xsd:import namespace="f40e1e69-9953-4140-9a8d-7bfd8b14712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e7fd43-a53c-4b6e-b08e-b202e2b5d26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40e1e69-9953-4140-9a8d-7bfd8b147124"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AC417F-3698-45BA-9D61-DA608F6E77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e7fd43-a53c-4b6e-b08e-b202e2b5d26a"/>
    <ds:schemaRef ds:uri="f40e1e69-9953-4140-9a8d-7bfd8b1471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2748DF-E5EF-45BA-9BBB-02B09E48546A}">
  <ds:schemaRefs>
    <ds:schemaRef ds:uri="http://schemas.microsoft.com/office/2006/metadata/properties"/>
    <ds:schemaRef ds:uri="47e7fd43-a53c-4b6e-b08e-b202e2b5d26a"/>
    <ds:schemaRef ds:uri="http://purl.org/dc/terms/"/>
    <ds:schemaRef ds:uri="http://schemas.openxmlformats.org/package/2006/metadata/core-properties"/>
    <ds:schemaRef ds:uri="f40e1e69-9953-4140-9a8d-7bfd8b147124"/>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8C2B77F6-EC11-4CCC-B4DD-7D16DE2E00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117</TotalTime>
  <Words>1197</Words>
  <Application>Microsoft Office PowerPoint</Application>
  <PresentationFormat>Widescreen</PresentationFormat>
  <Paragraphs>117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Wisp</vt:lpstr>
      <vt:lpstr>Physical Education 2021-22</vt:lpstr>
      <vt:lpstr>Introduction</vt:lpstr>
      <vt:lpstr>Key Stage 3</vt:lpstr>
      <vt:lpstr>Key Stage 3/4- Saxon Hall Practical Timetable – 2020/21</vt:lpstr>
      <vt:lpstr>Key Stage 3/4- Heights Lane Practical Timetable</vt:lpstr>
      <vt:lpstr>Heights Lane Skills Curriculum</vt:lpstr>
      <vt:lpstr>Key Stage 3/4- Darnhill Practical Timetable</vt:lpstr>
      <vt:lpstr>Promoting Own Health</vt:lpstr>
      <vt:lpstr>Key Stage 4</vt:lpstr>
      <vt:lpstr>GCSE Programme</vt:lpstr>
      <vt:lpstr>Key Topics Per Term GCSE PE</vt:lpstr>
      <vt:lpstr>Further Information</vt:lpstr>
    </vt:vector>
  </TitlesOfParts>
  <Company>Brownhill Learning Community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Education</dc:title>
  <dc:creator>Jonathan Banner</dc:creator>
  <cp:lastModifiedBy>Jonathan Banner</cp:lastModifiedBy>
  <cp:revision>17</cp:revision>
  <dcterms:created xsi:type="dcterms:W3CDTF">2019-07-12T09:20:15Z</dcterms:created>
  <dcterms:modified xsi:type="dcterms:W3CDTF">2021-09-28T09:23:55Z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0x0101002F61986055F3C74C91A520B298C5C404</vt:lpwstr>
  </property>
</Properties>
</file>